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4" r:id="rId1"/>
  </p:sldMasterIdLst>
  <p:notesMasterIdLst>
    <p:notesMasterId r:id="rId39"/>
  </p:notesMasterIdLst>
  <p:sldIdLst>
    <p:sldId id="256" r:id="rId2"/>
    <p:sldId id="257" r:id="rId3"/>
    <p:sldId id="258" r:id="rId4"/>
    <p:sldId id="259" r:id="rId5"/>
    <p:sldId id="260" r:id="rId6"/>
    <p:sldId id="263" r:id="rId7"/>
    <p:sldId id="264" r:id="rId8"/>
    <p:sldId id="265" r:id="rId9"/>
    <p:sldId id="266" r:id="rId10"/>
    <p:sldId id="267" r:id="rId11"/>
    <p:sldId id="268" r:id="rId12"/>
    <p:sldId id="269" r:id="rId13"/>
    <p:sldId id="271" r:id="rId14"/>
    <p:sldId id="272" r:id="rId15"/>
    <p:sldId id="273" r:id="rId16"/>
    <p:sldId id="274" r:id="rId17"/>
    <p:sldId id="275" r:id="rId18"/>
    <p:sldId id="276" r:id="rId19"/>
    <p:sldId id="277" r:id="rId20"/>
    <p:sldId id="278" r:id="rId21"/>
    <p:sldId id="279" r:id="rId22"/>
    <p:sldId id="280" r:id="rId23"/>
    <p:sldId id="281" r:id="rId24"/>
    <p:sldId id="304" r:id="rId25"/>
    <p:sldId id="282" r:id="rId26"/>
    <p:sldId id="283" r:id="rId27"/>
    <p:sldId id="305" r:id="rId28"/>
    <p:sldId id="306" r:id="rId29"/>
    <p:sldId id="288" r:id="rId30"/>
    <p:sldId id="295" r:id="rId31"/>
    <p:sldId id="296" r:id="rId32"/>
    <p:sldId id="297" r:id="rId33"/>
    <p:sldId id="298" r:id="rId34"/>
    <p:sldId id="300" r:id="rId35"/>
    <p:sldId id="307" r:id="rId36"/>
    <p:sldId id="301" r:id="rId37"/>
    <p:sldId id="303" r:id="rId38"/>
  </p:sldIdLst>
  <p:sldSz cx="12192000" cy="6858000"/>
  <p:notesSz cx="6858000" cy="9144000"/>
  <p:embeddedFontLst>
    <p:embeddedFont>
      <p:font typeface="Calibri" panose="020F0502020204030204" pitchFamily="34" charset="0"/>
      <p:regular r:id="rId40"/>
      <p:bold r:id="rId41"/>
      <p:italic r:id="rId42"/>
      <p:boldItalic r:id="rId43"/>
    </p:embeddedFont>
    <p:embeddedFont>
      <p:font typeface="Wingdings 3" panose="05040102010807070707" pitchFamily="18" charset="2"/>
      <p:regular r:id="rId44"/>
    </p:embeddedFont>
    <p:embeddedFont>
      <p:font typeface="Roboto Medium" panose="020B0604020202020204" charset="0"/>
      <p:regular r:id="rId45"/>
      <p:bold r:id="rId46"/>
      <p:italic r:id="rId47"/>
      <p:boldItalic r:id="rId48"/>
    </p:embeddedFont>
    <p:embeddedFont>
      <p:font typeface="Trebuchet MS" panose="020B0603020202020204" pitchFamily="34" charset="0"/>
      <p:regular r:id="rId49"/>
      <p:bold r:id="rId50"/>
      <p:italic r:id="rId51"/>
      <p:boldItalic r:id="rId52"/>
    </p:embeddedFont>
    <p:embeddedFont>
      <p:font typeface="Caveat" panose="020B0604020202020204" charset="0"/>
      <p:regular r:id="rId53"/>
      <p:bold r:id="rId54"/>
    </p:embeddedFont>
    <p:embeddedFont>
      <p:font typeface="Abril Fatface" panose="020B0604020202020204" charset="0"/>
      <p:regular r:id="rId55"/>
    </p:embeddedFont>
    <p:embeddedFont>
      <p:font typeface="Roboto" panose="020B0604020202020204" charset="0"/>
      <p:regular r:id="rId56"/>
      <p:bold r:id="rId57"/>
      <p:italic r:id="rId58"/>
      <p:boldItalic r:id="rId5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3E6F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3D9F4DE-821A-406E-9463-A393B775A7AC}">
  <a:tblStyle styleId="{73D9F4DE-821A-406E-9463-A393B775A7A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Justin</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a073618e60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ga073618e60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Jessica</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13e4aa0ed3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 name="Google Shape;744;g13e4aa0ed3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Justin</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13c26213265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13c2621326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smtClean="0">
                <a:solidFill>
                  <a:schemeClr val="dk1"/>
                </a:solidFill>
              </a:rPr>
              <a:t>Jessica</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13c26213265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13c2621326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solidFill>
                  <a:schemeClr val="dk1"/>
                </a:solidFill>
              </a:rPr>
              <a:t>Jessica</a:t>
            </a: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13c26213265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13c26213265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solidFill>
                  <a:schemeClr val="dk1"/>
                </a:solidFill>
              </a:rPr>
              <a:t>Jessica</a:t>
            </a: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g13cf69f4fa4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g13cf69f4fa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solidFill>
                  <a:schemeClr val="dk1"/>
                </a:solidFill>
              </a:rPr>
              <a:t>Jessica</a:t>
            </a: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13c26213265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5" name="Google Shape;785;g13c2621326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Justin</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13cf69f4fa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2" name="Google Shape;792;g13cf69f4fa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Justin</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13cf69f4fa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13cf69f4fa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Justin</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a073618e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a073618e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Jessica</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13c2621326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13c2621326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Justin</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13c26213265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3" name="Google Shape;813;g13c26213265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Jessica</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13e4aa0ed37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13e4aa0ed37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smtClean="0">
                <a:solidFill>
                  <a:schemeClr val="dk1"/>
                </a:solidFill>
              </a:rPr>
              <a:t>Jessica</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13c26213265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5" name="Google Shape;825;g13c26213265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smtClean="0">
                <a:solidFill>
                  <a:schemeClr val="dk1"/>
                </a:solidFill>
              </a:rPr>
              <a:t>Jessica</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solidFill>
                  <a:schemeClr val="dk1"/>
                </a:solidFill>
              </a:rPr>
              <a:t>Jessica</a:t>
            </a:r>
            <a:endParaRPr lang="en-US" dirty="0" smtClean="0"/>
          </a:p>
          <a:p>
            <a:endParaRPr lang="en-US" dirty="0"/>
          </a:p>
        </p:txBody>
      </p:sp>
    </p:spTree>
    <p:extLst>
      <p:ext uri="{BB962C8B-B14F-4D97-AF65-F5344CB8AC3E}">
        <p14:creationId xmlns:p14="http://schemas.microsoft.com/office/powerpoint/2010/main" val="497850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13c26213265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13c26213265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smtClean="0">
                <a:solidFill>
                  <a:schemeClr val="dk1"/>
                </a:solidFill>
              </a:rPr>
              <a:t>Jessica</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13c26213265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13c26213265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smtClean="0">
                <a:solidFill>
                  <a:schemeClr val="dk1"/>
                </a:solidFill>
              </a:rPr>
              <a:t>Justin</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solidFill>
                  <a:schemeClr val="dk1"/>
                </a:solidFill>
              </a:rPr>
              <a:t>Jessica</a:t>
            </a:r>
            <a:endParaRPr lang="en-US" dirty="0" smtClean="0"/>
          </a:p>
          <a:p>
            <a:pPr marL="158750" indent="0">
              <a:buNone/>
            </a:pPr>
            <a:endParaRPr lang="en-US" dirty="0"/>
          </a:p>
        </p:txBody>
      </p:sp>
    </p:spTree>
    <p:extLst>
      <p:ext uri="{BB962C8B-B14F-4D97-AF65-F5344CB8AC3E}">
        <p14:creationId xmlns:p14="http://schemas.microsoft.com/office/powerpoint/2010/main" val="13590443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Justin</a:t>
            </a:r>
            <a:endParaRPr lang="en-US" dirty="0"/>
          </a:p>
        </p:txBody>
      </p:sp>
    </p:spTree>
    <p:extLst>
      <p:ext uri="{BB962C8B-B14F-4D97-AF65-F5344CB8AC3E}">
        <p14:creationId xmlns:p14="http://schemas.microsoft.com/office/powerpoint/2010/main" val="37249965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1401b1a8d5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1401b1a8d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Jessica</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13e4bce92f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13e4bce92f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Jessica</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13e4aa0ed3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13e4aa0ed3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The team—where we will answer any other questions that our parents may have</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g14206512188_0_6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9" name="Google Shape;919;g14206512188_0_6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solidFill>
                  <a:schemeClr val="dk1"/>
                </a:solidFill>
              </a:rPr>
              <a:t>Jessica</a:t>
            </a: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g14206512188_0_1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5" name="Google Shape;925;g14206512188_0_1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solidFill>
                  <a:schemeClr val="dk1"/>
                </a:solidFill>
              </a:rPr>
              <a:t>Jessica</a:t>
            </a:r>
            <a:r>
              <a:rPr lang="en-US" dirty="0" smtClean="0"/>
              <a:t> (Collin’s side)</a:t>
            </a:r>
            <a:r>
              <a:rPr lang="en-US" baseline="0" dirty="0" smtClean="0"/>
              <a:t> and Justin (Hebron’s side) </a:t>
            </a: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g14206512188_0_19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1" name="Google Shape;931;g14206512188_0_1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Jessica</a:t>
            </a: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g14206512188_0_1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3" name="Google Shape;943;g14206512188_0_1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Jessica</a:t>
            </a: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Justin (Hebron take-</a:t>
            </a:r>
            <a:r>
              <a:rPr lang="en-US" dirty="0" err="1" smtClean="0"/>
              <a:t>aways</a:t>
            </a:r>
            <a:r>
              <a:rPr lang="en-US" dirty="0" smtClean="0"/>
              <a:t>)</a:t>
            </a:r>
          </a:p>
          <a:p>
            <a:r>
              <a:rPr lang="en-US" dirty="0" smtClean="0"/>
              <a:t>Jessica</a:t>
            </a:r>
            <a:r>
              <a:rPr lang="en-US" baseline="0" dirty="0" smtClean="0"/>
              <a:t> (Collin take-</a:t>
            </a:r>
            <a:r>
              <a:rPr lang="en-US" baseline="0" dirty="0" err="1" smtClean="0"/>
              <a:t>aways</a:t>
            </a:r>
            <a:r>
              <a:rPr lang="en-US" baseline="0" dirty="0" smtClean="0"/>
              <a:t>)</a:t>
            </a:r>
            <a:endParaRPr lang="en-US" dirty="0"/>
          </a:p>
        </p:txBody>
      </p:sp>
    </p:spTree>
    <p:extLst>
      <p:ext uri="{BB962C8B-B14F-4D97-AF65-F5344CB8AC3E}">
        <p14:creationId xmlns:p14="http://schemas.microsoft.com/office/powerpoint/2010/main" val="16107280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13c26213265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13c26213265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Jessica</a:t>
            </a: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a073618e60_0_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2" name="Google Shape;1002;ga073618e60_0_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Justin and</a:t>
            </a:r>
            <a:r>
              <a:rPr lang="en-US" baseline="0" dirty="0" smtClean="0"/>
              <a:t> Jessica</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1369d3fef8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1369d3fef8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Justin</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1369d3fef8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1369d3fef8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Jessica</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smtClean="0">
                <a:solidFill>
                  <a:schemeClr val="dk1"/>
                </a:solidFill>
              </a:rPr>
              <a:t>Jessica</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Justin</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 name="Google Shape;710;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Justin</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13cf69f4f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13cf69f4f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Justin</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8/15/2022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6548639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8/15/2022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0757266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8/15/2022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7548833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8/15/2022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3632470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8/15/2022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8540011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8/15/2022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191826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8/15/2022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4734969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8/15/2022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9381241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01 Title">
  <p:cSld name="001 Title">
    <p:spTree>
      <p:nvGrpSpPr>
        <p:cNvPr id="1" name="Shape 10"/>
        <p:cNvGrpSpPr/>
        <p:nvPr/>
      </p:nvGrpSpPr>
      <p:grpSpPr>
        <a:xfrm>
          <a:off x="0" y="0"/>
          <a:ext cx="0" cy="0"/>
          <a:chOff x="0" y="0"/>
          <a:chExt cx="0" cy="0"/>
        </a:xfrm>
      </p:grpSpPr>
      <p:sp>
        <p:nvSpPr>
          <p:cNvPr id="14" name="Google Shape;14;p2"/>
          <p:cNvSpPr txBox="1">
            <a:spLocks noGrp="1"/>
          </p:cNvSpPr>
          <p:nvPr>
            <p:ph type="title"/>
          </p:nvPr>
        </p:nvSpPr>
        <p:spPr>
          <a:xfrm>
            <a:off x="2682300" y="2520775"/>
            <a:ext cx="7153800" cy="1230600"/>
          </a:xfrm>
          <a:prstGeom prst="rect">
            <a:avLst/>
          </a:prstGeom>
        </p:spPr>
        <p:txBody>
          <a:bodyPr spcFirstLastPara="1" wrap="square" lIns="121900" tIns="121900" rIns="121900" bIns="121900" anchor="ctr" anchorCtr="0">
            <a:noAutofit/>
          </a:bodyPr>
          <a:lstStyle>
            <a:lvl1pPr lvl="0">
              <a:lnSpc>
                <a:spcPct val="100000"/>
              </a:lnSpc>
              <a:spcBef>
                <a:spcPts val="0"/>
              </a:spcBef>
              <a:spcAft>
                <a:spcPts val="0"/>
              </a:spcAft>
              <a:buSzPts val="5400"/>
              <a:buNone/>
              <a:defRPr sz="5400"/>
            </a:lvl1pPr>
            <a:lvl2pPr lvl="1">
              <a:lnSpc>
                <a:spcPct val="100000"/>
              </a:lnSpc>
              <a:spcBef>
                <a:spcPts val="0"/>
              </a:spcBef>
              <a:spcAft>
                <a:spcPts val="0"/>
              </a:spcAft>
              <a:buSzPts val="5400"/>
              <a:buNone/>
              <a:defRPr sz="5400"/>
            </a:lvl2pPr>
            <a:lvl3pPr lvl="2">
              <a:lnSpc>
                <a:spcPct val="100000"/>
              </a:lnSpc>
              <a:spcBef>
                <a:spcPts val="0"/>
              </a:spcBef>
              <a:spcAft>
                <a:spcPts val="0"/>
              </a:spcAft>
              <a:buSzPts val="5400"/>
              <a:buNone/>
              <a:defRPr sz="5400"/>
            </a:lvl3pPr>
            <a:lvl4pPr lvl="3">
              <a:lnSpc>
                <a:spcPct val="100000"/>
              </a:lnSpc>
              <a:spcBef>
                <a:spcPts val="0"/>
              </a:spcBef>
              <a:spcAft>
                <a:spcPts val="0"/>
              </a:spcAft>
              <a:buSzPts val="5400"/>
              <a:buNone/>
              <a:defRPr sz="5400"/>
            </a:lvl4pPr>
            <a:lvl5pPr lvl="4">
              <a:lnSpc>
                <a:spcPct val="100000"/>
              </a:lnSpc>
              <a:spcBef>
                <a:spcPts val="0"/>
              </a:spcBef>
              <a:spcAft>
                <a:spcPts val="0"/>
              </a:spcAft>
              <a:buSzPts val="5400"/>
              <a:buNone/>
              <a:defRPr sz="5400"/>
            </a:lvl5pPr>
            <a:lvl6pPr lvl="5">
              <a:lnSpc>
                <a:spcPct val="100000"/>
              </a:lnSpc>
              <a:spcBef>
                <a:spcPts val="0"/>
              </a:spcBef>
              <a:spcAft>
                <a:spcPts val="0"/>
              </a:spcAft>
              <a:buSzPts val="5400"/>
              <a:buNone/>
              <a:defRPr sz="5400"/>
            </a:lvl6pPr>
            <a:lvl7pPr lvl="6">
              <a:lnSpc>
                <a:spcPct val="100000"/>
              </a:lnSpc>
              <a:spcBef>
                <a:spcPts val="0"/>
              </a:spcBef>
              <a:spcAft>
                <a:spcPts val="0"/>
              </a:spcAft>
              <a:buSzPts val="5400"/>
              <a:buNone/>
              <a:defRPr sz="5400"/>
            </a:lvl7pPr>
            <a:lvl8pPr lvl="7">
              <a:lnSpc>
                <a:spcPct val="100000"/>
              </a:lnSpc>
              <a:spcBef>
                <a:spcPts val="0"/>
              </a:spcBef>
              <a:spcAft>
                <a:spcPts val="0"/>
              </a:spcAft>
              <a:buSzPts val="5400"/>
              <a:buNone/>
              <a:defRPr sz="5400"/>
            </a:lvl8pPr>
            <a:lvl9pPr lvl="8">
              <a:lnSpc>
                <a:spcPct val="100000"/>
              </a:lnSpc>
              <a:spcBef>
                <a:spcPts val="0"/>
              </a:spcBef>
              <a:spcAft>
                <a:spcPts val="0"/>
              </a:spcAft>
              <a:buSzPts val="5400"/>
              <a:buNone/>
              <a:defRPr sz="5400"/>
            </a:lvl9pPr>
          </a:lstStyle>
          <a:p>
            <a:endParaRPr/>
          </a:p>
        </p:txBody>
      </p:sp>
      <p:sp>
        <p:nvSpPr>
          <p:cNvPr id="15" name="Google Shape;15;p2"/>
          <p:cNvSpPr txBox="1">
            <a:spLocks noGrp="1"/>
          </p:cNvSpPr>
          <p:nvPr>
            <p:ph type="subTitle" idx="1"/>
          </p:nvPr>
        </p:nvSpPr>
        <p:spPr>
          <a:xfrm>
            <a:off x="2682300" y="3976125"/>
            <a:ext cx="7153800" cy="524100"/>
          </a:xfrm>
          <a:prstGeom prst="rect">
            <a:avLst/>
          </a:prstGeom>
          <a:solidFill>
            <a:schemeClr val="accent2"/>
          </a:solidFill>
        </p:spPr>
        <p:txBody>
          <a:bodyPr spcFirstLastPara="1" wrap="square" lIns="121900" tIns="121900" rIns="121900" bIns="121900" anchor="ctr" anchorCtr="0">
            <a:noAutofit/>
          </a:bodyPr>
          <a:lstStyle>
            <a:lvl1pPr lvl="0">
              <a:lnSpc>
                <a:spcPct val="100000"/>
              </a:lnSpc>
              <a:spcBef>
                <a:spcPts val="0"/>
              </a:spcBef>
              <a:spcAft>
                <a:spcPts val="0"/>
              </a:spcAft>
              <a:buSzPts val="1900"/>
              <a:buNone/>
              <a:defRPr sz="1800">
                <a:latin typeface="Roboto Medium"/>
                <a:ea typeface="Roboto Medium"/>
                <a:cs typeface="Roboto Medium"/>
                <a:sym typeface="Roboto Medium"/>
              </a:defRPr>
            </a:lvl1pPr>
            <a:lvl2pPr lvl="1">
              <a:lnSpc>
                <a:spcPct val="100000"/>
              </a:lnSpc>
              <a:spcBef>
                <a:spcPts val="0"/>
              </a:spcBef>
              <a:spcAft>
                <a:spcPts val="0"/>
              </a:spcAft>
              <a:buSzPts val="1900"/>
              <a:buNone/>
              <a:defRPr/>
            </a:lvl2pPr>
            <a:lvl3pPr lvl="2">
              <a:lnSpc>
                <a:spcPct val="100000"/>
              </a:lnSpc>
              <a:spcBef>
                <a:spcPts val="0"/>
              </a:spcBef>
              <a:spcAft>
                <a:spcPts val="0"/>
              </a:spcAft>
              <a:buSzPts val="1900"/>
              <a:buNone/>
              <a:defRPr/>
            </a:lvl3pPr>
            <a:lvl4pPr lvl="3">
              <a:lnSpc>
                <a:spcPct val="100000"/>
              </a:lnSpc>
              <a:spcBef>
                <a:spcPts val="0"/>
              </a:spcBef>
              <a:spcAft>
                <a:spcPts val="0"/>
              </a:spcAft>
              <a:buSzPts val="1900"/>
              <a:buNone/>
              <a:defRPr/>
            </a:lvl4pPr>
            <a:lvl5pPr lvl="4">
              <a:lnSpc>
                <a:spcPct val="100000"/>
              </a:lnSpc>
              <a:spcBef>
                <a:spcPts val="0"/>
              </a:spcBef>
              <a:spcAft>
                <a:spcPts val="0"/>
              </a:spcAft>
              <a:buSzPts val="1900"/>
              <a:buNone/>
              <a:defRPr/>
            </a:lvl5pPr>
            <a:lvl6pPr lvl="5">
              <a:lnSpc>
                <a:spcPct val="100000"/>
              </a:lnSpc>
              <a:spcBef>
                <a:spcPts val="0"/>
              </a:spcBef>
              <a:spcAft>
                <a:spcPts val="0"/>
              </a:spcAft>
              <a:buSzPts val="1900"/>
              <a:buNone/>
              <a:defRPr/>
            </a:lvl6pPr>
            <a:lvl7pPr lvl="6">
              <a:lnSpc>
                <a:spcPct val="100000"/>
              </a:lnSpc>
              <a:spcBef>
                <a:spcPts val="0"/>
              </a:spcBef>
              <a:spcAft>
                <a:spcPts val="0"/>
              </a:spcAft>
              <a:buSzPts val="1900"/>
              <a:buNone/>
              <a:defRPr/>
            </a:lvl7pPr>
            <a:lvl8pPr lvl="7">
              <a:lnSpc>
                <a:spcPct val="100000"/>
              </a:lnSpc>
              <a:spcBef>
                <a:spcPts val="0"/>
              </a:spcBef>
              <a:spcAft>
                <a:spcPts val="0"/>
              </a:spcAft>
              <a:buSzPts val="1900"/>
              <a:buNone/>
              <a:defRPr/>
            </a:lvl8pPr>
            <a:lvl9pPr lvl="8">
              <a:lnSpc>
                <a:spcPct val="100000"/>
              </a:lnSpc>
              <a:spcBef>
                <a:spcPts val="0"/>
              </a:spcBef>
              <a:spcAft>
                <a:spcPts val="0"/>
              </a:spcAft>
              <a:buSzPts val="1900"/>
              <a:buNone/>
              <a:defRPr/>
            </a:lvl9pPr>
          </a:lstStyle>
          <a:p>
            <a:endParaRPr/>
          </a:p>
        </p:txBody>
      </p:sp>
    </p:spTree>
    <p:extLst>
      <p:ext uri="{BB962C8B-B14F-4D97-AF65-F5344CB8AC3E}">
        <p14:creationId xmlns:p14="http://schemas.microsoft.com/office/powerpoint/2010/main" val="574045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02 Intro">
  <p:cSld name="002 Intro">
    <p:spTree>
      <p:nvGrpSpPr>
        <p:cNvPr id="1" name="Shape 103"/>
        <p:cNvGrpSpPr/>
        <p:nvPr/>
      </p:nvGrpSpPr>
      <p:grpSpPr>
        <a:xfrm>
          <a:off x="0" y="0"/>
          <a:ext cx="0" cy="0"/>
          <a:chOff x="0" y="0"/>
          <a:chExt cx="0" cy="0"/>
        </a:xfrm>
      </p:grpSpPr>
      <p:sp>
        <p:nvSpPr>
          <p:cNvPr id="106" name="Google Shape;106;p4"/>
          <p:cNvSpPr txBox="1">
            <a:spLocks noGrp="1"/>
          </p:cNvSpPr>
          <p:nvPr>
            <p:ph type="title"/>
          </p:nvPr>
        </p:nvSpPr>
        <p:spPr>
          <a:xfrm>
            <a:off x="1107800" y="2014550"/>
            <a:ext cx="5322600" cy="8838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5000"/>
              <a:buFont typeface="Aldrich"/>
              <a:buNone/>
              <a:defRPr sz="5000"/>
            </a:lvl1pPr>
            <a:lvl2pPr lvl="1"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107" name="Google Shape;107;p4"/>
          <p:cNvSpPr txBox="1">
            <a:spLocks noGrp="1"/>
          </p:cNvSpPr>
          <p:nvPr>
            <p:ph type="body" idx="1"/>
          </p:nvPr>
        </p:nvSpPr>
        <p:spPr>
          <a:xfrm>
            <a:off x="1107775" y="2885450"/>
            <a:ext cx="5322600" cy="22359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Tree>
    <p:extLst>
      <p:ext uri="{BB962C8B-B14F-4D97-AF65-F5344CB8AC3E}">
        <p14:creationId xmlns:p14="http://schemas.microsoft.com/office/powerpoint/2010/main" val="2954971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005 One column">
  <p:cSld name="005 One column">
    <p:spTree>
      <p:nvGrpSpPr>
        <p:cNvPr id="1" name="Shape 296"/>
        <p:cNvGrpSpPr/>
        <p:nvPr/>
      </p:nvGrpSpPr>
      <p:grpSpPr>
        <a:xfrm>
          <a:off x="0" y="0"/>
          <a:ext cx="0" cy="0"/>
          <a:chOff x="0" y="0"/>
          <a:chExt cx="0" cy="0"/>
        </a:xfrm>
      </p:grpSpPr>
      <p:sp>
        <p:nvSpPr>
          <p:cNvPr id="300" name="Google Shape;300;p8"/>
          <p:cNvSpPr txBox="1">
            <a:spLocks noGrp="1"/>
          </p:cNvSpPr>
          <p:nvPr>
            <p:ph type="subTitle" idx="1"/>
          </p:nvPr>
        </p:nvSpPr>
        <p:spPr>
          <a:xfrm>
            <a:off x="2199000" y="2247825"/>
            <a:ext cx="7794000" cy="717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301" name="Google Shape;301;p8"/>
          <p:cNvSpPr txBox="1">
            <a:spLocks noGrp="1"/>
          </p:cNvSpPr>
          <p:nvPr>
            <p:ph type="title"/>
          </p:nvPr>
        </p:nvSpPr>
        <p:spPr>
          <a:xfrm>
            <a:off x="2199000" y="1198025"/>
            <a:ext cx="77940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02" name="Google Shape;302;p8"/>
          <p:cNvSpPr txBox="1">
            <a:spLocks noGrp="1"/>
          </p:cNvSpPr>
          <p:nvPr>
            <p:ph type="body" idx="2"/>
          </p:nvPr>
        </p:nvSpPr>
        <p:spPr>
          <a:xfrm>
            <a:off x="2199000" y="2908000"/>
            <a:ext cx="7794000" cy="2174400"/>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Tree>
    <p:extLst>
      <p:ext uri="{BB962C8B-B14F-4D97-AF65-F5344CB8AC3E}">
        <p14:creationId xmlns:p14="http://schemas.microsoft.com/office/powerpoint/2010/main" val="1931853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8/15/2022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0153698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003 Talking Points">
  <p:cSld name="003 Talking Points">
    <p:spTree>
      <p:nvGrpSpPr>
        <p:cNvPr id="1" name="Shape 147"/>
        <p:cNvGrpSpPr/>
        <p:nvPr/>
      </p:nvGrpSpPr>
      <p:grpSpPr>
        <a:xfrm>
          <a:off x="0" y="0"/>
          <a:ext cx="0" cy="0"/>
          <a:chOff x="0" y="0"/>
          <a:chExt cx="0" cy="0"/>
        </a:xfrm>
      </p:grpSpPr>
      <p:sp>
        <p:nvSpPr>
          <p:cNvPr id="151" name="Google Shape;151;p5"/>
          <p:cNvSpPr txBox="1">
            <a:spLocks noGrp="1"/>
          </p:cNvSpPr>
          <p:nvPr>
            <p:ph type="title"/>
          </p:nvPr>
        </p:nvSpPr>
        <p:spPr>
          <a:xfrm>
            <a:off x="837275" y="1101675"/>
            <a:ext cx="10531800" cy="713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52" name="Google Shape;152;p5"/>
          <p:cNvSpPr txBox="1">
            <a:spLocks noGrp="1"/>
          </p:cNvSpPr>
          <p:nvPr>
            <p:ph type="body" idx="1"/>
          </p:nvPr>
        </p:nvSpPr>
        <p:spPr>
          <a:xfrm>
            <a:off x="837275" y="2962127"/>
            <a:ext cx="3095400" cy="12363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153" name="Google Shape;153;p5"/>
          <p:cNvSpPr txBox="1">
            <a:spLocks noGrp="1"/>
          </p:cNvSpPr>
          <p:nvPr>
            <p:ph type="body" idx="2"/>
          </p:nvPr>
        </p:nvSpPr>
        <p:spPr>
          <a:xfrm>
            <a:off x="4555664" y="2962127"/>
            <a:ext cx="3095400" cy="12363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154" name="Google Shape;154;p5"/>
          <p:cNvSpPr txBox="1">
            <a:spLocks noGrp="1"/>
          </p:cNvSpPr>
          <p:nvPr>
            <p:ph type="body" idx="3"/>
          </p:nvPr>
        </p:nvSpPr>
        <p:spPr>
          <a:xfrm>
            <a:off x="837275" y="4869839"/>
            <a:ext cx="3095400" cy="12363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155" name="Google Shape;155;p5"/>
          <p:cNvSpPr txBox="1">
            <a:spLocks noGrp="1"/>
          </p:cNvSpPr>
          <p:nvPr>
            <p:ph type="body" idx="4"/>
          </p:nvPr>
        </p:nvSpPr>
        <p:spPr>
          <a:xfrm>
            <a:off x="4555664" y="4869839"/>
            <a:ext cx="3095400" cy="12363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156" name="Google Shape;156;p5"/>
          <p:cNvSpPr txBox="1">
            <a:spLocks noGrp="1"/>
          </p:cNvSpPr>
          <p:nvPr>
            <p:ph type="title" idx="5"/>
          </p:nvPr>
        </p:nvSpPr>
        <p:spPr>
          <a:xfrm>
            <a:off x="837275" y="2311813"/>
            <a:ext cx="3095400" cy="6501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100">
                <a:highlight>
                  <a:schemeClr val="accent2"/>
                </a:highlight>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157" name="Google Shape;157;p5"/>
          <p:cNvSpPr txBox="1">
            <a:spLocks noGrp="1"/>
          </p:cNvSpPr>
          <p:nvPr>
            <p:ph type="title" idx="6"/>
          </p:nvPr>
        </p:nvSpPr>
        <p:spPr>
          <a:xfrm>
            <a:off x="4555664" y="2311813"/>
            <a:ext cx="3095400" cy="6501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100">
                <a:highlight>
                  <a:schemeClr val="accent2"/>
                </a:highlight>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158" name="Google Shape;158;p5"/>
          <p:cNvSpPr txBox="1">
            <a:spLocks noGrp="1"/>
          </p:cNvSpPr>
          <p:nvPr>
            <p:ph type="title" idx="7"/>
          </p:nvPr>
        </p:nvSpPr>
        <p:spPr>
          <a:xfrm>
            <a:off x="837275" y="4219525"/>
            <a:ext cx="3095400" cy="6501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100">
                <a:highlight>
                  <a:schemeClr val="accent2"/>
                </a:highlight>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159" name="Google Shape;159;p5"/>
          <p:cNvSpPr txBox="1">
            <a:spLocks noGrp="1"/>
          </p:cNvSpPr>
          <p:nvPr>
            <p:ph type="title" idx="8"/>
          </p:nvPr>
        </p:nvSpPr>
        <p:spPr>
          <a:xfrm>
            <a:off x="4555664" y="4219525"/>
            <a:ext cx="3095400" cy="6501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100">
                <a:highlight>
                  <a:schemeClr val="accent2"/>
                </a:highlight>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160" name="Google Shape;160;p5"/>
          <p:cNvSpPr txBox="1">
            <a:spLocks noGrp="1"/>
          </p:cNvSpPr>
          <p:nvPr>
            <p:ph type="body" idx="9"/>
          </p:nvPr>
        </p:nvSpPr>
        <p:spPr>
          <a:xfrm>
            <a:off x="8274053" y="2962127"/>
            <a:ext cx="3095400" cy="12363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161" name="Google Shape;161;p5"/>
          <p:cNvSpPr txBox="1">
            <a:spLocks noGrp="1"/>
          </p:cNvSpPr>
          <p:nvPr>
            <p:ph type="body" idx="13"/>
          </p:nvPr>
        </p:nvSpPr>
        <p:spPr>
          <a:xfrm>
            <a:off x="8274053" y="4869839"/>
            <a:ext cx="3095400" cy="12363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162" name="Google Shape;162;p5"/>
          <p:cNvSpPr txBox="1">
            <a:spLocks noGrp="1"/>
          </p:cNvSpPr>
          <p:nvPr>
            <p:ph type="title" idx="14"/>
          </p:nvPr>
        </p:nvSpPr>
        <p:spPr>
          <a:xfrm>
            <a:off x="8274053" y="2311813"/>
            <a:ext cx="3095400" cy="6501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100">
                <a:highlight>
                  <a:schemeClr val="accent2"/>
                </a:highlight>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163" name="Google Shape;163;p5"/>
          <p:cNvSpPr txBox="1">
            <a:spLocks noGrp="1"/>
          </p:cNvSpPr>
          <p:nvPr>
            <p:ph type="title" idx="15"/>
          </p:nvPr>
        </p:nvSpPr>
        <p:spPr>
          <a:xfrm>
            <a:off x="8274053" y="4219525"/>
            <a:ext cx="3095400" cy="6501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100">
                <a:highlight>
                  <a:schemeClr val="accent2"/>
                </a:highlight>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Tree>
    <p:extLst>
      <p:ext uri="{BB962C8B-B14F-4D97-AF65-F5344CB8AC3E}">
        <p14:creationId xmlns:p14="http://schemas.microsoft.com/office/powerpoint/2010/main" val="2332043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004 Section Title">
  <p:cSld name="004 Section Title">
    <p:bg>
      <p:bgPr>
        <a:solidFill>
          <a:schemeClr val="lt1"/>
        </a:solidFill>
        <a:effectLst/>
      </p:bgPr>
    </p:bg>
    <p:spTree>
      <p:nvGrpSpPr>
        <p:cNvPr id="1" name="Shape 184"/>
        <p:cNvGrpSpPr/>
        <p:nvPr/>
      </p:nvGrpSpPr>
      <p:grpSpPr>
        <a:xfrm>
          <a:off x="0" y="0"/>
          <a:ext cx="0" cy="0"/>
          <a:chOff x="0" y="0"/>
          <a:chExt cx="0" cy="0"/>
        </a:xfrm>
      </p:grpSpPr>
      <p:sp>
        <p:nvSpPr>
          <p:cNvPr id="185" name="Google Shape;185;p6"/>
          <p:cNvSpPr txBox="1">
            <a:spLocks noGrp="1"/>
          </p:cNvSpPr>
          <p:nvPr>
            <p:ph type="title"/>
          </p:nvPr>
        </p:nvSpPr>
        <p:spPr>
          <a:xfrm>
            <a:off x="2451438" y="2012900"/>
            <a:ext cx="7389300" cy="20661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6000"/>
              <a:buFont typeface="Aldrich"/>
              <a:buNone/>
              <a:defRPr sz="6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186" name="Google Shape;186;p6"/>
          <p:cNvSpPr txBox="1">
            <a:spLocks noGrp="1"/>
          </p:cNvSpPr>
          <p:nvPr>
            <p:ph type="body" idx="1"/>
          </p:nvPr>
        </p:nvSpPr>
        <p:spPr>
          <a:xfrm>
            <a:off x="2451438" y="4096550"/>
            <a:ext cx="7389300" cy="763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Tree>
    <p:extLst>
      <p:ext uri="{BB962C8B-B14F-4D97-AF65-F5344CB8AC3E}">
        <p14:creationId xmlns:p14="http://schemas.microsoft.com/office/powerpoint/2010/main" val="2620412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006 Two columns">
  <p:cSld name="006 Two columns">
    <p:spTree>
      <p:nvGrpSpPr>
        <p:cNvPr id="1" name="Shape 269"/>
        <p:cNvGrpSpPr/>
        <p:nvPr/>
      </p:nvGrpSpPr>
      <p:grpSpPr>
        <a:xfrm>
          <a:off x="0" y="0"/>
          <a:ext cx="0" cy="0"/>
          <a:chOff x="0" y="0"/>
          <a:chExt cx="0" cy="0"/>
        </a:xfrm>
      </p:grpSpPr>
      <p:sp>
        <p:nvSpPr>
          <p:cNvPr id="273" name="Google Shape;273;p7"/>
          <p:cNvSpPr txBox="1">
            <a:spLocks noGrp="1"/>
          </p:cNvSpPr>
          <p:nvPr>
            <p:ph type="subTitle" idx="1"/>
          </p:nvPr>
        </p:nvSpPr>
        <p:spPr>
          <a:xfrm>
            <a:off x="873350" y="1813775"/>
            <a:ext cx="4961100" cy="580500"/>
          </a:xfrm>
          <a:prstGeom prst="rect">
            <a:avLst/>
          </a:prstGeom>
          <a:solidFill>
            <a:schemeClr val="accent2"/>
          </a:solidFill>
        </p:spPr>
        <p:txBody>
          <a:bodyPr spcFirstLastPara="1" wrap="square" lIns="121900" tIns="121900" rIns="121900" bIns="121900" anchor="t" anchorCtr="0">
            <a:noAutofit/>
          </a:bodyPr>
          <a:lstStyle>
            <a:lvl1pPr lvl="0" algn="ctr" rtl="0">
              <a:lnSpc>
                <a:spcPct val="100000"/>
              </a:lnSpc>
              <a:spcBef>
                <a:spcPts val="0"/>
              </a:spcBef>
              <a:spcAft>
                <a:spcPts val="0"/>
              </a:spcAft>
              <a:buSzPts val="2100"/>
              <a:buNone/>
              <a:defRPr sz="2100" b="1">
                <a:solidFill>
                  <a:schemeClr val="dk1"/>
                </a:solidFill>
              </a:defRPr>
            </a:lvl1pPr>
            <a:lvl2pPr lvl="1" rtl="0">
              <a:spcBef>
                <a:spcPts val="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74" name="Google Shape;274;p7"/>
          <p:cNvSpPr txBox="1">
            <a:spLocks noGrp="1"/>
          </p:cNvSpPr>
          <p:nvPr>
            <p:ph type="subTitle" idx="2"/>
          </p:nvPr>
        </p:nvSpPr>
        <p:spPr>
          <a:xfrm>
            <a:off x="6464148" y="1813775"/>
            <a:ext cx="4960800" cy="580500"/>
          </a:xfrm>
          <a:prstGeom prst="rect">
            <a:avLst/>
          </a:prstGeom>
          <a:solidFill>
            <a:schemeClr val="accent2"/>
          </a:solidFill>
        </p:spPr>
        <p:txBody>
          <a:bodyPr spcFirstLastPara="1" wrap="square" lIns="121900" tIns="121900" rIns="121900" bIns="121900" anchor="t" anchorCtr="0">
            <a:noAutofit/>
          </a:bodyPr>
          <a:lstStyle>
            <a:lvl1pPr lvl="0" algn="ctr" rtl="0">
              <a:lnSpc>
                <a:spcPct val="100000"/>
              </a:lnSpc>
              <a:spcBef>
                <a:spcPts val="0"/>
              </a:spcBef>
              <a:spcAft>
                <a:spcPts val="0"/>
              </a:spcAft>
              <a:buSzPts val="2100"/>
              <a:buNone/>
              <a:defRPr sz="2100" b="1"/>
            </a:lvl1pPr>
            <a:lvl2pPr lvl="1" rtl="0">
              <a:spcBef>
                <a:spcPts val="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75" name="Google Shape;275;p7"/>
          <p:cNvSpPr txBox="1">
            <a:spLocks noGrp="1"/>
          </p:cNvSpPr>
          <p:nvPr>
            <p:ph type="title"/>
          </p:nvPr>
        </p:nvSpPr>
        <p:spPr>
          <a:xfrm>
            <a:off x="873350" y="988700"/>
            <a:ext cx="105519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76" name="Google Shape;276;p7"/>
          <p:cNvSpPr txBox="1">
            <a:spLocks noGrp="1"/>
          </p:cNvSpPr>
          <p:nvPr>
            <p:ph type="body" idx="3"/>
          </p:nvPr>
        </p:nvSpPr>
        <p:spPr>
          <a:xfrm>
            <a:off x="873350" y="2750800"/>
            <a:ext cx="49608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77" name="Google Shape;277;p7"/>
          <p:cNvSpPr txBox="1">
            <a:spLocks noGrp="1"/>
          </p:cNvSpPr>
          <p:nvPr>
            <p:ph type="body" idx="4"/>
          </p:nvPr>
        </p:nvSpPr>
        <p:spPr>
          <a:xfrm>
            <a:off x="6464146" y="2739050"/>
            <a:ext cx="4961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Tree>
    <p:extLst>
      <p:ext uri="{BB962C8B-B14F-4D97-AF65-F5344CB8AC3E}">
        <p14:creationId xmlns:p14="http://schemas.microsoft.com/office/powerpoint/2010/main" val="2774463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007 Quote">
  <p:cSld name="007 Quote">
    <p:spTree>
      <p:nvGrpSpPr>
        <p:cNvPr id="1" name="Shape 322"/>
        <p:cNvGrpSpPr/>
        <p:nvPr/>
      </p:nvGrpSpPr>
      <p:grpSpPr>
        <a:xfrm>
          <a:off x="0" y="0"/>
          <a:ext cx="0" cy="0"/>
          <a:chOff x="0" y="0"/>
          <a:chExt cx="0" cy="0"/>
        </a:xfrm>
      </p:grpSpPr>
      <p:sp>
        <p:nvSpPr>
          <p:cNvPr id="327" name="Google Shape;327;p9"/>
          <p:cNvSpPr txBox="1">
            <a:spLocks noGrp="1"/>
          </p:cNvSpPr>
          <p:nvPr>
            <p:ph type="title"/>
          </p:nvPr>
        </p:nvSpPr>
        <p:spPr>
          <a:xfrm>
            <a:off x="1488150" y="1873525"/>
            <a:ext cx="91854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328" name="Google Shape;328;p9"/>
          <p:cNvSpPr txBox="1">
            <a:spLocks noGrp="1"/>
          </p:cNvSpPr>
          <p:nvPr>
            <p:ph type="subTitle" idx="1"/>
          </p:nvPr>
        </p:nvSpPr>
        <p:spPr>
          <a:xfrm>
            <a:off x="824750" y="5363650"/>
            <a:ext cx="105552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900"/>
              <a:buNone/>
              <a:defRPr/>
            </a:lvl1pPr>
            <a:lvl2pPr lvl="1" algn="r" rtl="0">
              <a:lnSpc>
                <a:spcPct val="100000"/>
              </a:lnSpc>
              <a:spcBef>
                <a:spcPts val="0"/>
              </a:spcBef>
              <a:spcAft>
                <a:spcPts val="0"/>
              </a:spcAft>
              <a:buSzPts val="1900"/>
              <a:buNone/>
              <a:defRPr/>
            </a:lvl2pPr>
            <a:lvl3pPr lvl="2" algn="r" rtl="0">
              <a:lnSpc>
                <a:spcPct val="100000"/>
              </a:lnSpc>
              <a:spcBef>
                <a:spcPts val="0"/>
              </a:spcBef>
              <a:spcAft>
                <a:spcPts val="0"/>
              </a:spcAft>
              <a:buSzPts val="1900"/>
              <a:buNone/>
              <a:defRPr/>
            </a:lvl3pPr>
            <a:lvl4pPr lvl="3" algn="r" rtl="0">
              <a:lnSpc>
                <a:spcPct val="100000"/>
              </a:lnSpc>
              <a:spcBef>
                <a:spcPts val="0"/>
              </a:spcBef>
              <a:spcAft>
                <a:spcPts val="0"/>
              </a:spcAft>
              <a:buSzPts val="1900"/>
              <a:buNone/>
              <a:defRPr/>
            </a:lvl4pPr>
            <a:lvl5pPr lvl="4" algn="r" rtl="0">
              <a:lnSpc>
                <a:spcPct val="100000"/>
              </a:lnSpc>
              <a:spcBef>
                <a:spcPts val="0"/>
              </a:spcBef>
              <a:spcAft>
                <a:spcPts val="0"/>
              </a:spcAft>
              <a:buSzPts val="1900"/>
              <a:buNone/>
              <a:defRPr/>
            </a:lvl5pPr>
            <a:lvl6pPr lvl="5" algn="r" rtl="0">
              <a:lnSpc>
                <a:spcPct val="100000"/>
              </a:lnSpc>
              <a:spcBef>
                <a:spcPts val="0"/>
              </a:spcBef>
              <a:spcAft>
                <a:spcPts val="0"/>
              </a:spcAft>
              <a:buSzPts val="1900"/>
              <a:buNone/>
              <a:defRPr/>
            </a:lvl6pPr>
            <a:lvl7pPr lvl="6" algn="r" rtl="0">
              <a:lnSpc>
                <a:spcPct val="100000"/>
              </a:lnSpc>
              <a:spcBef>
                <a:spcPts val="0"/>
              </a:spcBef>
              <a:spcAft>
                <a:spcPts val="0"/>
              </a:spcAft>
              <a:buSzPts val="1900"/>
              <a:buNone/>
              <a:defRPr/>
            </a:lvl7pPr>
            <a:lvl8pPr lvl="7" algn="r" rtl="0">
              <a:lnSpc>
                <a:spcPct val="100000"/>
              </a:lnSpc>
              <a:spcBef>
                <a:spcPts val="0"/>
              </a:spcBef>
              <a:spcAft>
                <a:spcPts val="0"/>
              </a:spcAft>
              <a:buSzPts val="1900"/>
              <a:buNone/>
              <a:defRPr/>
            </a:lvl8pPr>
            <a:lvl9pPr lvl="8" algn="r" rtl="0">
              <a:lnSpc>
                <a:spcPct val="100000"/>
              </a:lnSpc>
              <a:spcBef>
                <a:spcPts val="0"/>
              </a:spcBef>
              <a:spcAft>
                <a:spcPts val="0"/>
              </a:spcAft>
              <a:buSzPts val="1900"/>
              <a:buNone/>
              <a:defRPr/>
            </a:lvl9pPr>
          </a:lstStyle>
          <a:p>
            <a:endParaRPr/>
          </a:p>
        </p:txBody>
      </p:sp>
    </p:spTree>
    <p:extLst>
      <p:ext uri="{BB962C8B-B14F-4D97-AF65-F5344CB8AC3E}">
        <p14:creationId xmlns:p14="http://schemas.microsoft.com/office/powerpoint/2010/main" val="10754489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008 Team">
  <p:cSld name="008 Team">
    <p:spTree>
      <p:nvGrpSpPr>
        <p:cNvPr id="1" name="Shape 411"/>
        <p:cNvGrpSpPr/>
        <p:nvPr/>
      </p:nvGrpSpPr>
      <p:grpSpPr>
        <a:xfrm>
          <a:off x="0" y="0"/>
          <a:ext cx="0" cy="0"/>
          <a:chOff x="0" y="0"/>
          <a:chExt cx="0" cy="0"/>
        </a:xfrm>
      </p:grpSpPr>
      <p:sp>
        <p:nvSpPr>
          <p:cNvPr id="416" name="Google Shape;416;p12"/>
          <p:cNvSpPr txBox="1">
            <a:spLocks noGrp="1"/>
          </p:cNvSpPr>
          <p:nvPr>
            <p:ph type="subTitle" idx="1"/>
          </p:nvPr>
        </p:nvSpPr>
        <p:spPr>
          <a:xfrm>
            <a:off x="1189052" y="4020675"/>
            <a:ext cx="2658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417" name="Google Shape;417;p12"/>
          <p:cNvSpPr txBox="1">
            <a:spLocks noGrp="1"/>
          </p:cNvSpPr>
          <p:nvPr>
            <p:ph type="subTitle" idx="2"/>
          </p:nvPr>
        </p:nvSpPr>
        <p:spPr>
          <a:xfrm>
            <a:off x="4713302" y="4020675"/>
            <a:ext cx="2658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418" name="Google Shape;418;p12"/>
          <p:cNvSpPr txBox="1">
            <a:spLocks noGrp="1"/>
          </p:cNvSpPr>
          <p:nvPr>
            <p:ph type="subTitle" idx="3"/>
          </p:nvPr>
        </p:nvSpPr>
        <p:spPr>
          <a:xfrm>
            <a:off x="8237552" y="4020675"/>
            <a:ext cx="26586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419" name="Google Shape;419;p12"/>
          <p:cNvSpPr txBox="1">
            <a:spLocks noGrp="1"/>
          </p:cNvSpPr>
          <p:nvPr>
            <p:ph type="title"/>
          </p:nvPr>
        </p:nvSpPr>
        <p:spPr>
          <a:xfrm>
            <a:off x="1189050" y="898175"/>
            <a:ext cx="97074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420" name="Google Shape;420;p12"/>
          <p:cNvSpPr txBox="1">
            <a:spLocks noGrp="1"/>
          </p:cNvSpPr>
          <p:nvPr>
            <p:ph type="body" idx="4"/>
          </p:nvPr>
        </p:nvSpPr>
        <p:spPr>
          <a:xfrm>
            <a:off x="1189050" y="4458625"/>
            <a:ext cx="2658900" cy="9252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421" name="Google Shape;421;p12"/>
          <p:cNvSpPr txBox="1">
            <a:spLocks noGrp="1"/>
          </p:cNvSpPr>
          <p:nvPr>
            <p:ph type="body" idx="5"/>
          </p:nvPr>
        </p:nvSpPr>
        <p:spPr>
          <a:xfrm>
            <a:off x="4713300" y="4447196"/>
            <a:ext cx="2658900" cy="9234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422" name="Google Shape;422;p12"/>
          <p:cNvSpPr txBox="1">
            <a:spLocks noGrp="1"/>
          </p:cNvSpPr>
          <p:nvPr>
            <p:ph type="body" idx="6"/>
          </p:nvPr>
        </p:nvSpPr>
        <p:spPr>
          <a:xfrm>
            <a:off x="8237550" y="4433967"/>
            <a:ext cx="2658900" cy="9234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Tree>
    <p:extLst>
      <p:ext uri="{BB962C8B-B14F-4D97-AF65-F5344CB8AC3E}">
        <p14:creationId xmlns:p14="http://schemas.microsoft.com/office/powerpoint/2010/main" val="24660694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018 Custom Layout 1">
  <p:cSld name="018 Custom Layout 1">
    <p:spTree>
      <p:nvGrpSpPr>
        <p:cNvPr id="1" name="Shape 572"/>
        <p:cNvGrpSpPr/>
        <p:nvPr/>
      </p:nvGrpSpPr>
      <p:grpSpPr>
        <a:xfrm>
          <a:off x="0" y="0"/>
          <a:ext cx="0" cy="0"/>
          <a:chOff x="0" y="0"/>
          <a:chExt cx="0" cy="0"/>
        </a:xfrm>
      </p:grpSpPr>
      <p:sp>
        <p:nvSpPr>
          <p:cNvPr id="577" name="Google Shape;577;p20"/>
          <p:cNvSpPr txBox="1">
            <a:spLocks noGrp="1"/>
          </p:cNvSpPr>
          <p:nvPr>
            <p:ph type="subTitle" idx="1"/>
          </p:nvPr>
        </p:nvSpPr>
        <p:spPr>
          <a:xfrm>
            <a:off x="3305250" y="3120925"/>
            <a:ext cx="5581500" cy="5220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100"/>
              <a:buNone/>
              <a:defRPr sz="2100" b="1">
                <a:solidFill>
                  <a:schemeClr val="dk1"/>
                </a:solidFill>
                <a:highlight>
                  <a:schemeClr val="accent2"/>
                </a:highlight>
              </a:defRPr>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578" name="Google Shape;578;p20"/>
          <p:cNvSpPr txBox="1">
            <a:spLocks noGrp="1"/>
          </p:cNvSpPr>
          <p:nvPr>
            <p:ph type="title"/>
          </p:nvPr>
        </p:nvSpPr>
        <p:spPr>
          <a:xfrm>
            <a:off x="3159300" y="1883275"/>
            <a:ext cx="5873400" cy="1341600"/>
          </a:xfrm>
          <a:prstGeom prst="rect">
            <a:avLst/>
          </a:prstGeom>
        </p:spPr>
        <p:txBody>
          <a:bodyPr spcFirstLastPara="1" wrap="square" lIns="121900" tIns="121900" rIns="121900" bIns="121900" anchor="b" anchorCtr="0">
            <a:noAutofit/>
          </a:bodyPr>
          <a:lstStyle>
            <a:lvl1pPr marL="0" marR="0" lvl="0" indent="0" algn="ctr" rtl="0">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a:endParaRPr/>
          </a:p>
        </p:txBody>
      </p:sp>
      <p:sp>
        <p:nvSpPr>
          <p:cNvPr id="579" name="Google Shape;579;p20"/>
          <p:cNvSpPr txBox="1">
            <a:spLocks noGrp="1"/>
          </p:cNvSpPr>
          <p:nvPr>
            <p:ph type="body" idx="2"/>
          </p:nvPr>
        </p:nvSpPr>
        <p:spPr>
          <a:xfrm>
            <a:off x="3305250" y="3528525"/>
            <a:ext cx="5581500" cy="1341600"/>
          </a:xfrm>
          <a:prstGeom prst="rect">
            <a:avLst/>
          </a:prstGeom>
        </p:spPr>
        <p:txBody>
          <a:bodyPr spcFirstLastPara="1" wrap="square" lIns="121900" tIns="121900" rIns="121900" bIns="121900" anchor="t" anchorCtr="0">
            <a:noAutofit/>
          </a:bodyPr>
          <a:lstStyle>
            <a:lvl1pPr marL="457200" lvl="0" indent="-349250" algn="ctr">
              <a:lnSpc>
                <a:spcPct val="100000"/>
              </a:lnSpc>
              <a:spcBef>
                <a:spcPts val="0"/>
              </a:spcBef>
              <a:spcAft>
                <a:spcPts val="0"/>
              </a:spcAft>
              <a:buSzPts val="1900"/>
              <a:buChar char="●"/>
              <a:defRPr/>
            </a:lvl1pPr>
            <a:lvl2pPr marL="914400" lvl="1" indent="-349250">
              <a:lnSpc>
                <a:spcPct val="100000"/>
              </a:lnSpc>
              <a:spcBef>
                <a:spcPts val="0"/>
              </a:spcBef>
              <a:spcAft>
                <a:spcPts val="0"/>
              </a:spcAft>
              <a:buSzPts val="1900"/>
              <a:buChar char="○"/>
              <a:defRPr/>
            </a:lvl2pPr>
            <a:lvl3pPr marL="1371600" lvl="2" indent="-349250">
              <a:lnSpc>
                <a:spcPct val="100000"/>
              </a:lnSpc>
              <a:spcBef>
                <a:spcPts val="0"/>
              </a:spcBef>
              <a:spcAft>
                <a:spcPts val="0"/>
              </a:spcAft>
              <a:buSzPts val="1900"/>
              <a:buChar char="■"/>
              <a:defRPr/>
            </a:lvl3pPr>
            <a:lvl4pPr marL="1828800" lvl="3" indent="-349250">
              <a:lnSpc>
                <a:spcPct val="100000"/>
              </a:lnSpc>
              <a:spcBef>
                <a:spcPts val="0"/>
              </a:spcBef>
              <a:spcAft>
                <a:spcPts val="0"/>
              </a:spcAft>
              <a:buSzPts val="1900"/>
              <a:buChar char="●"/>
              <a:defRPr/>
            </a:lvl4pPr>
            <a:lvl5pPr marL="2286000" lvl="4" indent="-349250">
              <a:lnSpc>
                <a:spcPct val="100000"/>
              </a:lnSpc>
              <a:spcBef>
                <a:spcPts val="0"/>
              </a:spcBef>
              <a:spcAft>
                <a:spcPts val="0"/>
              </a:spcAft>
              <a:buSzPts val="1900"/>
              <a:buChar char="○"/>
              <a:defRPr/>
            </a:lvl5pPr>
            <a:lvl6pPr marL="2743200" lvl="5" indent="-349250">
              <a:lnSpc>
                <a:spcPct val="100000"/>
              </a:lnSpc>
              <a:spcBef>
                <a:spcPts val="0"/>
              </a:spcBef>
              <a:spcAft>
                <a:spcPts val="0"/>
              </a:spcAft>
              <a:buSzPts val="1900"/>
              <a:buChar char="■"/>
              <a:defRPr/>
            </a:lvl6pPr>
            <a:lvl7pPr marL="3200400" lvl="6" indent="-349250">
              <a:lnSpc>
                <a:spcPct val="100000"/>
              </a:lnSpc>
              <a:spcBef>
                <a:spcPts val="0"/>
              </a:spcBef>
              <a:spcAft>
                <a:spcPts val="0"/>
              </a:spcAft>
              <a:buSzPts val="1900"/>
              <a:buChar char="●"/>
              <a:defRPr/>
            </a:lvl7pPr>
            <a:lvl8pPr marL="3657600" lvl="7" indent="-349250">
              <a:lnSpc>
                <a:spcPct val="100000"/>
              </a:lnSpc>
              <a:spcBef>
                <a:spcPts val="0"/>
              </a:spcBef>
              <a:spcAft>
                <a:spcPts val="0"/>
              </a:spcAft>
              <a:buSzPts val="1900"/>
              <a:buChar char="○"/>
              <a:defRPr/>
            </a:lvl8pPr>
            <a:lvl9pPr marL="4114800" lvl="8" indent="-349250">
              <a:lnSpc>
                <a:spcPct val="100000"/>
              </a:lnSpc>
              <a:spcBef>
                <a:spcPts val="0"/>
              </a:spcBef>
              <a:spcAft>
                <a:spcPts val="0"/>
              </a:spcAft>
              <a:buSzPts val="1900"/>
              <a:buChar char="■"/>
              <a:defRPr/>
            </a:lvl9pPr>
          </a:lstStyle>
          <a:p>
            <a:endParaRPr/>
          </a:p>
        </p:txBody>
      </p:sp>
    </p:spTree>
    <p:extLst>
      <p:ext uri="{BB962C8B-B14F-4D97-AF65-F5344CB8AC3E}">
        <p14:creationId xmlns:p14="http://schemas.microsoft.com/office/powerpoint/2010/main" val="3296496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8/15/2022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7820536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8/15/2022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218184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8/15/2022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6158626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8/15/2022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1998450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8/15/2022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588169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8/15/2022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4004600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5" name="Date Placeholder 4"/>
          <p:cNvSpPr>
            <a:spLocks noGrp="1"/>
          </p:cNvSpPr>
          <p:nvPr>
            <p:ph type="dt" sz="half" idx="10"/>
          </p:nvPr>
        </p:nvSpPr>
        <p:spPr/>
        <p:txBody>
          <a:bodyPr/>
          <a:lstStyle/>
          <a:p>
            <a:fld id="{363EFA5E-FA76-400D-B3DC-F0BA90E6D107}" type="datetimeFigureOut">
              <a:rPr lang="en-US" smtClean="0"/>
              <a:t>8/15/2022</a:t>
            </a:fld>
            <a:endParaRPr lang="en-US" dirty="0"/>
          </a:p>
        </p:txBody>
      </p:sp>
    </p:spTree>
    <p:extLst>
      <p:ext uri="{BB962C8B-B14F-4D97-AF65-F5344CB8AC3E}">
        <p14:creationId xmlns:p14="http://schemas.microsoft.com/office/powerpoint/2010/main" val="199687220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6E9DEC-419B-4CC5-A080-3B06BD5A8291}" type="datetimeFigureOut">
              <a:rPr lang="en-US" smtClean="0"/>
              <a:t>8/15/2022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3365870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 id="2147483746" r:id="rId22"/>
    <p:sldLayoutId id="2147483747" r:id="rId23"/>
    <p:sldLayoutId id="2147483748" r:id="rId24"/>
    <p:sldLayoutId id="2147483750" r:id="rId25"/>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mailto:PRCWritingCenter@collin.edu"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mailto:FriscoMathLab@collin.edu"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hyperlink" Target="https://www.collin.edu/gettingstarted/financialaid/SAP.html" TargetMode="External"/><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hyperlink" Target="https://www.collin.edu/gettingstarted/financialaid/SAP.html" TargetMode="External"/><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hyperlink" Target="https://www.lisd.net/gpa" TargetMode="External"/><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hyperlink" Target="https://www.collin.edu/gettingstarted/advising/courses_grades.html"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khanacademy.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www.act.org/content/act/en/products-and-services/the-act/test-preparation/free-act-test-prep.html" TargetMode="External"/><Relationship Id="rId4" Type="http://schemas.openxmlformats.org/officeDocument/2006/relationships/hyperlink" Target="https://uniontestprep.com/sat-exam/study-guid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tccns.org" TargetMode="External"/><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collin.edu/campuslife/studentlife/faqs.html" TargetMode="External"/><Relationship Id="rId2" Type="http://schemas.openxmlformats.org/officeDocument/2006/relationships/notesSlide" Target="../notesSlides/notesSlide36.xml"/><Relationship Id="rId1" Type="http://schemas.openxmlformats.org/officeDocument/2006/relationships/slideLayout" Target="../slideLayouts/slideLayout19.xml"/><Relationship Id="rId5" Type="http://schemas.openxmlformats.org/officeDocument/2006/relationships/hyperlink" Target="https://www.collin.edu/studentresources/disabilityservices/index.html" TargetMode="External"/><Relationship Id="rId4" Type="http://schemas.openxmlformats.org/officeDocument/2006/relationships/hyperlink" Target="https://www.collin.edu/studentresources/tutoring/"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Fieldsjr@lisd.net" TargetMode="External"/><Relationship Id="rId2" Type="http://schemas.openxmlformats.org/officeDocument/2006/relationships/notesSlide" Target="../notesSlides/notesSlide37.xml"/><Relationship Id="rId1" Type="http://schemas.openxmlformats.org/officeDocument/2006/relationships/slideLayout" Target="../slideLayouts/slideLayout25.xml"/><Relationship Id="rId6" Type="http://schemas.openxmlformats.org/officeDocument/2006/relationships/hyperlink" Target="mailto:JARobinson@Collin.edu" TargetMode="External"/><Relationship Id="rId5" Type="http://schemas.openxmlformats.org/officeDocument/2006/relationships/hyperlink" Target="mailto:Reneej@lisd.net" TargetMode="External"/><Relationship Id="rId4" Type="http://schemas.openxmlformats.org/officeDocument/2006/relationships/hyperlink" Target="mailto:Rayfordl@lisd.ne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collin.edu/academics/ecollin/gettingstartedonline.html"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s://www.lisd.net/cms/lib/TX01918037/Centricity/Domain/4/2223LISDCalendar.pdf"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4.png"/><Relationship Id="rId5" Type="http://schemas.openxmlformats.org/officeDocument/2006/relationships/hyperlink" Target="https://www.collin.edu/calendars/pdfs/2022_2023%20Academic%20Calendar.pdf"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22"/>
          <p:cNvSpPr txBox="1">
            <a:spLocks noGrp="1"/>
          </p:cNvSpPr>
          <p:nvPr>
            <p:ph type="title"/>
          </p:nvPr>
        </p:nvSpPr>
        <p:spPr>
          <a:xfrm>
            <a:off x="2176349" y="2479524"/>
            <a:ext cx="7153800" cy="12306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6600" b="1" dirty="0" smtClean="0"/>
              <a:t>Hebron High School Dual Credit Parent </a:t>
            </a:r>
            <a:r>
              <a:rPr lang="en" sz="6600" b="1" dirty="0"/>
              <a:t>Orientation </a:t>
            </a:r>
            <a:endParaRPr sz="8800" b="1" dirty="0"/>
          </a:p>
        </p:txBody>
      </p:sp>
      <p:grpSp>
        <p:nvGrpSpPr>
          <p:cNvPr id="642" name="Google Shape;642;p22"/>
          <p:cNvGrpSpPr/>
          <p:nvPr/>
        </p:nvGrpSpPr>
        <p:grpSpPr>
          <a:xfrm>
            <a:off x="9724484" y="1785816"/>
            <a:ext cx="788140" cy="2965544"/>
            <a:chOff x="8686327" y="1939200"/>
            <a:chExt cx="788140" cy="2965544"/>
          </a:xfrm>
        </p:grpSpPr>
        <p:sp>
          <p:nvSpPr>
            <p:cNvPr id="643" name="Google Shape;643;p22"/>
            <p:cNvSpPr/>
            <p:nvPr/>
          </p:nvSpPr>
          <p:spPr>
            <a:xfrm rot="10800000">
              <a:off x="8686327" y="4513840"/>
              <a:ext cx="202208" cy="390904"/>
            </a:xfrm>
            <a:custGeom>
              <a:avLst/>
              <a:gdLst/>
              <a:ahLst/>
              <a:cxnLst/>
              <a:rect l="l" t="t" r="r" b="b"/>
              <a:pathLst>
                <a:path w="202208" h="390904" extrusionOk="0">
                  <a:moveTo>
                    <a:pt x="202209" y="390904"/>
                  </a:moveTo>
                  <a:lnTo>
                    <a:pt x="63989" y="160091"/>
                  </a:lnTo>
                  <a:cubicBezTo>
                    <a:pt x="35526" y="112559"/>
                    <a:pt x="6356" y="63119"/>
                    <a:pt x="0" y="8029"/>
                  </a:cubicBezTo>
                  <a:cubicBezTo>
                    <a:pt x="5015" y="-1435"/>
                    <a:pt x="19211" y="-2142"/>
                    <a:pt x="28110" y="3862"/>
                  </a:cubicBezTo>
                  <a:cubicBezTo>
                    <a:pt x="37009" y="9865"/>
                    <a:pt x="41741" y="20106"/>
                    <a:pt x="46120" y="29853"/>
                  </a:cubicBezTo>
                  <a:cubicBezTo>
                    <a:pt x="100433" y="151404"/>
                    <a:pt x="154676" y="272885"/>
                    <a:pt x="202209" y="390904"/>
                  </a:cubicBezTo>
                  <a:close/>
                </a:path>
              </a:pathLst>
            </a:custGeom>
            <a:solidFill>
              <a:schemeClr val="accent3"/>
            </a:solid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4" name="Google Shape;644;p22"/>
            <p:cNvSpPr/>
            <p:nvPr/>
          </p:nvSpPr>
          <p:spPr>
            <a:xfrm>
              <a:off x="9009593" y="4100995"/>
              <a:ext cx="403075" cy="194909"/>
            </a:xfrm>
            <a:custGeom>
              <a:avLst/>
              <a:gdLst/>
              <a:ahLst/>
              <a:cxnLst/>
              <a:rect l="l" t="t" r="r" b="b"/>
              <a:pathLst>
                <a:path w="403075" h="194909" extrusionOk="0">
                  <a:moveTo>
                    <a:pt x="70" y="71"/>
                  </a:moveTo>
                  <a:cubicBezTo>
                    <a:pt x="63071" y="63495"/>
                    <a:pt x="136736" y="116395"/>
                    <a:pt x="216970" y="155806"/>
                  </a:cubicBezTo>
                  <a:cubicBezTo>
                    <a:pt x="274814" y="184269"/>
                    <a:pt x="340993" y="206022"/>
                    <a:pt x="403075" y="188789"/>
                  </a:cubicBezTo>
                  <a:cubicBezTo>
                    <a:pt x="395800" y="160962"/>
                    <a:pt x="372281" y="139773"/>
                    <a:pt x="346219" y="127413"/>
                  </a:cubicBezTo>
                  <a:cubicBezTo>
                    <a:pt x="320158" y="115053"/>
                    <a:pt x="291483" y="110109"/>
                    <a:pt x="263372" y="103611"/>
                  </a:cubicBezTo>
                  <a:cubicBezTo>
                    <a:pt x="168943" y="81929"/>
                    <a:pt x="78750" y="42236"/>
                    <a:pt x="0" y="0"/>
                  </a:cubicBezTo>
                  <a:close/>
                </a:path>
              </a:pathLst>
            </a:custGeom>
            <a:solidFill>
              <a:schemeClr val="accent3"/>
            </a:solid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5" name="Google Shape;645;p22"/>
            <p:cNvSpPr/>
            <p:nvPr/>
          </p:nvSpPr>
          <p:spPr>
            <a:xfrm flipH="1">
              <a:off x="9038010" y="3448295"/>
              <a:ext cx="436457" cy="94475"/>
            </a:xfrm>
            <a:custGeom>
              <a:avLst/>
              <a:gdLst/>
              <a:ahLst/>
              <a:cxnLst/>
              <a:rect l="l" t="t" r="r" b="b"/>
              <a:pathLst>
                <a:path w="436457" h="94475" extrusionOk="0">
                  <a:moveTo>
                    <a:pt x="436458" y="22343"/>
                  </a:moveTo>
                  <a:cubicBezTo>
                    <a:pt x="393657" y="46498"/>
                    <a:pt x="350079" y="70935"/>
                    <a:pt x="302194" y="81812"/>
                  </a:cubicBezTo>
                  <a:cubicBezTo>
                    <a:pt x="275708" y="87816"/>
                    <a:pt x="248516" y="89511"/>
                    <a:pt x="221395" y="91206"/>
                  </a:cubicBezTo>
                  <a:cubicBezTo>
                    <a:pt x="160372" y="95020"/>
                    <a:pt x="98078" y="98693"/>
                    <a:pt x="39103" y="82448"/>
                  </a:cubicBezTo>
                  <a:cubicBezTo>
                    <a:pt x="23777" y="78210"/>
                    <a:pt x="7038" y="71006"/>
                    <a:pt x="1600" y="56033"/>
                  </a:cubicBezTo>
                  <a:cubicBezTo>
                    <a:pt x="-3485" y="41907"/>
                    <a:pt x="4142" y="25592"/>
                    <a:pt x="16149" y="16552"/>
                  </a:cubicBezTo>
                  <a:cubicBezTo>
                    <a:pt x="28156" y="7511"/>
                    <a:pt x="43482" y="4263"/>
                    <a:pt x="58385" y="2426"/>
                  </a:cubicBezTo>
                  <a:cubicBezTo>
                    <a:pt x="180713" y="-12618"/>
                    <a:pt x="303324" y="48264"/>
                    <a:pt x="436458" y="22343"/>
                  </a:cubicBezTo>
                  <a:close/>
                </a:path>
              </a:pathLst>
            </a:custGeom>
            <a:solidFill>
              <a:schemeClr val="accent3"/>
            </a:solid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6" name="Google Shape;646;p22"/>
            <p:cNvSpPr/>
            <p:nvPr/>
          </p:nvSpPr>
          <p:spPr>
            <a:xfrm>
              <a:off x="8981341" y="2513145"/>
              <a:ext cx="453529" cy="344228"/>
            </a:xfrm>
            <a:custGeom>
              <a:avLst/>
              <a:gdLst/>
              <a:ahLst/>
              <a:cxnLst/>
              <a:rect l="l" t="t" r="r" b="b"/>
              <a:pathLst>
                <a:path w="453529" h="344228" extrusionOk="0">
                  <a:moveTo>
                    <a:pt x="0" y="344228"/>
                  </a:moveTo>
                  <a:cubicBezTo>
                    <a:pt x="77691" y="207563"/>
                    <a:pt x="195075" y="93781"/>
                    <a:pt x="334142" y="20539"/>
                  </a:cubicBezTo>
                  <a:cubicBezTo>
                    <a:pt x="352435" y="10863"/>
                    <a:pt x="371716" y="1752"/>
                    <a:pt x="392340" y="198"/>
                  </a:cubicBezTo>
                  <a:cubicBezTo>
                    <a:pt x="412963" y="-1356"/>
                    <a:pt x="435493" y="6202"/>
                    <a:pt x="446582" y="23717"/>
                  </a:cubicBezTo>
                  <a:cubicBezTo>
                    <a:pt x="459083" y="43564"/>
                    <a:pt x="453504" y="70685"/>
                    <a:pt x="439449" y="89472"/>
                  </a:cubicBezTo>
                  <a:cubicBezTo>
                    <a:pt x="425394" y="108259"/>
                    <a:pt x="404558" y="120549"/>
                    <a:pt x="384288" y="132273"/>
                  </a:cubicBezTo>
                  <a:cubicBezTo>
                    <a:pt x="259629" y="204384"/>
                    <a:pt x="134052" y="274942"/>
                    <a:pt x="70" y="344228"/>
                  </a:cubicBezTo>
                  <a:close/>
                </a:path>
              </a:pathLst>
            </a:custGeom>
            <a:solidFill>
              <a:schemeClr val="accent3"/>
            </a:solid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7" name="Google Shape;647;p22"/>
            <p:cNvSpPr/>
            <p:nvPr/>
          </p:nvSpPr>
          <p:spPr>
            <a:xfrm>
              <a:off x="8735767" y="1939200"/>
              <a:ext cx="143235" cy="437689"/>
            </a:xfrm>
            <a:custGeom>
              <a:avLst/>
              <a:gdLst/>
              <a:ahLst/>
              <a:cxnLst/>
              <a:rect l="l" t="t" r="r" b="b"/>
              <a:pathLst>
                <a:path w="143235" h="437689" extrusionOk="0">
                  <a:moveTo>
                    <a:pt x="0" y="437690"/>
                  </a:moveTo>
                  <a:cubicBezTo>
                    <a:pt x="7698" y="296998"/>
                    <a:pt x="40611" y="157649"/>
                    <a:pt x="96690" y="28329"/>
                  </a:cubicBezTo>
                  <a:cubicBezTo>
                    <a:pt x="103612" y="12296"/>
                    <a:pt x="119644" y="-6703"/>
                    <a:pt x="134617" y="2337"/>
                  </a:cubicBezTo>
                  <a:cubicBezTo>
                    <a:pt x="146271" y="9400"/>
                    <a:pt x="143940" y="26704"/>
                    <a:pt x="140126" y="39700"/>
                  </a:cubicBezTo>
                  <a:cubicBezTo>
                    <a:pt x="99657" y="177142"/>
                    <a:pt x="54242" y="313102"/>
                    <a:pt x="0" y="437619"/>
                  </a:cubicBezTo>
                  <a:close/>
                </a:path>
              </a:pathLst>
            </a:custGeom>
            <a:solidFill>
              <a:schemeClr val="accent3"/>
            </a:solid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33"/>
          <p:cNvSpPr txBox="1">
            <a:spLocks noGrp="1"/>
          </p:cNvSpPr>
          <p:nvPr>
            <p:ph type="title"/>
          </p:nvPr>
        </p:nvSpPr>
        <p:spPr>
          <a:xfrm>
            <a:off x="4127950" y="1009625"/>
            <a:ext cx="73713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Important Dates</a:t>
            </a:r>
            <a:endParaRPr/>
          </a:p>
        </p:txBody>
      </p:sp>
      <p:sp>
        <p:nvSpPr>
          <p:cNvPr id="728" name="Google Shape;728;p33"/>
          <p:cNvSpPr txBox="1">
            <a:spLocks noGrp="1"/>
          </p:cNvSpPr>
          <p:nvPr>
            <p:ph type="body" idx="3"/>
          </p:nvPr>
        </p:nvSpPr>
        <p:spPr>
          <a:xfrm>
            <a:off x="873350" y="2102725"/>
            <a:ext cx="5590800" cy="3190200"/>
          </a:xfrm>
          <a:prstGeom prst="rect">
            <a:avLst/>
          </a:prstGeom>
        </p:spPr>
        <p:txBody>
          <a:bodyPr spcFirstLastPara="1" wrap="square" lIns="121900" tIns="121900" rIns="121900" bIns="121900" anchor="t" anchorCtr="0">
            <a:noAutofit/>
          </a:bodyPr>
          <a:lstStyle/>
          <a:p>
            <a:pPr marL="457200" lvl="0" indent="-349250" algn="l" rtl="0">
              <a:spcBef>
                <a:spcPts val="0"/>
              </a:spcBef>
              <a:spcAft>
                <a:spcPts val="0"/>
              </a:spcAft>
              <a:buClr>
                <a:schemeClr val="dk1"/>
              </a:buClr>
              <a:buSzPts val="1900"/>
              <a:buChar char="●"/>
            </a:pPr>
            <a:r>
              <a:rPr lang="en" dirty="0">
                <a:solidFill>
                  <a:schemeClr val="dk1"/>
                </a:solidFill>
              </a:rPr>
              <a:t>First Day of School: August 10</a:t>
            </a:r>
            <a:endParaRPr dirty="0">
              <a:solidFill>
                <a:schemeClr val="dk1"/>
              </a:solidFill>
            </a:endParaRPr>
          </a:p>
          <a:p>
            <a:pPr marL="457200" lvl="0" indent="-349250" algn="l" rtl="0">
              <a:spcBef>
                <a:spcPts val="0"/>
              </a:spcBef>
              <a:spcAft>
                <a:spcPts val="0"/>
              </a:spcAft>
              <a:buClr>
                <a:schemeClr val="dk1"/>
              </a:buClr>
              <a:buSzPts val="1900"/>
              <a:buChar char="●"/>
            </a:pPr>
            <a:r>
              <a:rPr lang="en" dirty="0">
                <a:solidFill>
                  <a:schemeClr val="dk1"/>
                </a:solidFill>
              </a:rPr>
              <a:t>First Day of Collin Classes: August 22</a:t>
            </a:r>
            <a:endParaRPr dirty="0">
              <a:solidFill>
                <a:schemeClr val="dk1"/>
              </a:solidFill>
            </a:endParaRPr>
          </a:p>
          <a:p>
            <a:pPr marL="457200" lvl="0" indent="-349250" algn="l" rtl="0">
              <a:spcBef>
                <a:spcPts val="0"/>
              </a:spcBef>
              <a:spcAft>
                <a:spcPts val="0"/>
              </a:spcAft>
              <a:buClr>
                <a:schemeClr val="dk1"/>
              </a:buClr>
              <a:buSzPts val="1900"/>
              <a:buChar char="●"/>
            </a:pPr>
            <a:r>
              <a:rPr lang="en" dirty="0">
                <a:solidFill>
                  <a:schemeClr val="dk1"/>
                </a:solidFill>
              </a:rPr>
              <a:t>NorTex College Fair: September 12 (UNT Union 6:30-8:30pm)</a:t>
            </a:r>
            <a:endParaRPr dirty="0">
              <a:solidFill>
                <a:schemeClr val="dk1"/>
              </a:solidFill>
            </a:endParaRPr>
          </a:p>
          <a:p>
            <a:pPr marL="457200" lvl="0" indent="-349250" algn="l" rtl="0">
              <a:spcBef>
                <a:spcPts val="0"/>
              </a:spcBef>
              <a:spcAft>
                <a:spcPts val="0"/>
              </a:spcAft>
              <a:buClr>
                <a:schemeClr val="dk1"/>
              </a:buClr>
              <a:buSzPts val="1900"/>
              <a:buChar char="●"/>
            </a:pPr>
            <a:r>
              <a:rPr lang="en" dirty="0" smtClean="0">
                <a:solidFill>
                  <a:schemeClr val="dk1"/>
                </a:solidFill>
              </a:rPr>
              <a:t>FAFSA/TASFA </a:t>
            </a:r>
            <a:r>
              <a:rPr lang="en" dirty="0">
                <a:solidFill>
                  <a:schemeClr val="dk1"/>
                </a:solidFill>
              </a:rPr>
              <a:t>Opens: October 1 </a:t>
            </a:r>
            <a:endParaRPr lang="en" dirty="0" smtClean="0">
              <a:solidFill>
                <a:schemeClr val="dk1"/>
              </a:solidFill>
            </a:endParaRPr>
          </a:p>
          <a:p>
            <a:pPr marL="457200" lvl="0" indent="-349250" algn="l" rtl="0">
              <a:spcBef>
                <a:spcPts val="0"/>
              </a:spcBef>
              <a:spcAft>
                <a:spcPts val="0"/>
              </a:spcAft>
              <a:buClr>
                <a:schemeClr val="dk1"/>
              </a:buClr>
              <a:buSzPts val="1900"/>
              <a:buChar char="●"/>
            </a:pPr>
            <a:r>
              <a:rPr lang="en" dirty="0" smtClean="0">
                <a:solidFill>
                  <a:schemeClr val="dk1"/>
                </a:solidFill>
              </a:rPr>
              <a:t>LISD Closed: Monday October 10</a:t>
            </a:r>
            <a:endParaRPr lang="en" dirty="0" smtClean="0">
              <a:solidFill>
                <a:schemeClr val="dk1"/>
              </a:solidFill>
            </a:endParaRPr>
          </a:p>
          <a:p>
            <a:pPr marL="457200" lvl="0" indent="-349250" algn="l" rtl="0">
              <a:spcBef>
                <a:spcPts val="0"/>
              </a:spcBef>
              <a:spcAft>
                <a:spcPts val="0"/>
              </a:spcAft>
              <a:buClr>
                <a:schemeClr val="dk1"/>
              </a:buClr>
              <a:buSzPts val="1900"/>
              <a:buChar char="●"/>
            </a:pPr>
            <a:r>
              <a:rPr lang="en" dirty="0" smtClean="0">
                <a:solidFill>
                  <a:schemeClr val="dk1"/>
                </a:solidFill>
              </a:rPr>
              <a:t>October 25</a:t>
            </a:r>
            <a:r>
              <a:rPr lang="en" baseline="30000" dirty="0" smtClean="0">
                <a:solidFill>
                  <a:schemeClr val="dk1"/>
                </a:solidFill>
              </a:rPr>
              <a:t>th</a:t>
            </a:r>
            <a:r>
              <a:rPr lang="en" dirty="0" smtClean="0">
                <a:solidFill>
                  <a:schemeClr val="dk1"/>
                </a:solidFill>
              </a:rPr>
              <a:t>: PSAT</a:t>
            </a:r>
          </a:p>
          <a:p>
            <a:pPr marL="457200" lvl="0" indent="-349250" algn="l" rtl="0">
              <a:spcBef>
                <a:spcPts val="0"/>
              </a:spcBef>
              <a:spcAft>
                <a:spcPts val="0"/>
              </a:spcAft>
              <a:buClr>
                <a:schemeClr val="dk1"/>
              </a:buClr>
              <a:buSzPts val="1900"/>
              <a:buChar char="●"/>
            </a:pPr>
            <a:r>
              <a:rPr lang="en" dirty="0" smtClean="0">
                <a:solidFill>
                  <a:schemeClr val="dk1"/>
                </a:solidFill>
              </a:rPr>
              <a:t>October 27</a:t>
            </a:r>
            <a:r>
              <a:rPr lang="en" baseline="30000" dirty="0" smtClean="0">
                <a:solidFill>
                  <a:schemeClr val="dk1"/>
                </a:solidFill>
              </a:rPr>
              <a:t>th</a:t>
            </a:r>
            <a:r>
              <a:rPr lang="en" dirty="0" smtClean="0">
                <a:solidFill>
                  <a:schemeClr val="dk1"/>
                </a:solidFill>
              </a:rPr>
              <a:t>: SAT School Day</a:t>
            </a:r>
            <a:endParaRPr dirty="0">
              <a:solidFill>
                <a:schemeClr val="dk1"/>
              </a:solidFill>
            </a:endParaRPr>
          </a:p>
          <a:p>
            <a:pPr marL="457200" lvl="0" indent="-349250" algn="l" rtl="0">
              <a:spcBef>
                <a:spcPts val="0"/>
              </a:spcBef>
              <a:spcAft>
                <a:spcPts val="0"/>
              </a:spcAft>
              <a:buClr>
                <a:schemeClr val="dk1"/>
              </a:buClr>
              <a:buSzPts val="1900"/>
              <a:buChar char="●"/>
            </a:pPr>
            <a:r>
              <a:rPr lang="en" dirty="0">
                <a:solidFill>
                  <a:schemeClr val="dk1"/>
                </a:solidFill>
              </a:rPr>
              <a:t>Fall Withdrawal Deadline (Collin): October 28 </a:t>
            </a:r>
            <a:endParaRPr lang="en" dirty="0" smtClean="0">
              <a:solidFill>
                <a:schemeClr val="dk1"/>
              </a:solidFill>
            </a:endParaRPr>
          </a:p>
          <a:p>
            <a:pPr marL="457200" lvl="0" indent="-349250" algn="l" rtl="0">
              <a:spcBef>
                <a:spcPts val="0"/>
              </a:spcBef>
              <a:spcAft>
                <a:spcPts val="0"/>
              </a:spcAft>
              <a:buClr>
                <a:schemeClr val="dk1"/>
              </a:buClr>
              <a:buSzPts val="1900"/>
              <a:buChar char="●"/>
            </a:pPr>
            <a:r>
              <a:rPr lang="en" dirty="0" smtClean="0">
                <a:solidFill>
                  <a:schemeClr val="dk1"/>
                </a:solidFill>
              </a:rPr>
              <a:t>Collin Thanksgiving break: November 23-25 </a:t>
            </a:r>
            <a:r>
              <a:rPr lang="en" b="1" dirty="0" smtClean="0">
                <a:solidFill>
                  <a:schemeClr val="dk1"/>
                </a:solidFill>
              </a:rPr>
              <a:t>(note: LISD gives the entire week)</a:t>
            </a:r>
            <a:endParaRPr b="1" dirty="0">
              <a:solidFill>
                <a:schemeClr val="dk1"/>
              </a:solidFill>
            </a:endParaRPr>
          </a:p>
          <a:p>
            <a:pPr marL="457200" lvl="0" indent="-349250" algn="l" rtl="0">
              <a:spcBef>
                <a:spcPts val="0"/>
              </a:spcBef>
              <a:spcAft>
                <a:spcPts val="0"/>
              </a:spcAft>
              <a:buClr>
                <a:schemeClr val="dk1"/>
              </a:buClr>
              <a:buSzPts val="1900"/>
              <a:buChar char="●"/>
            </a:pPr>
            <a:r>
              <a:rPr lang="en" dirty="0">
                <a:solidFill>
                  <a:schemeClr val="dk1"/>
                </a:solidFill>
              </a:rPr>
              <a:t>Collin Final Exams: Week of December 4 </a:t>
            </a:r>
            <a:endParaRPr dirty="0">
              <a:solidFill>
                <a:schemeClr val="dk1"/>
              </a:solidFill>
            </a:endParaRPr>
          </a:p>
          <a:p>
            <a:pPr marL="457200" lvl="0" indent="-349250" algn="l" rtl="0">
              <a:spcBef>
                <a:spcPts val="0"/>
              </a:spcBef>
              <a:spcAft>
                <a:spcPts val="0"/>
              </a:spcAft>
              <a:buClr>
                <a:schemeClr val="dk1"/>
              </a:buClr>
              <a:buSzPts val="1900"/>
              <a:buChar char="●"/>
            </a:pPr>
            <a:r>
              <a:rPr lang="en" dirty="0" smtClean="0">
                <a:solidFill>
                  <a:schemeClr val="dk1"/>
                </a:solidFill>
              </a:rPr>
              <a:t>HHS </a:t>
            </a:r>
            <a:r>
              <a:rPr lang="en" dirty="0">
                <a:solidFill>
                  <a:schemeClr val="dk1"/>
                </a:solidFill>
              </a:rPr>
              <a:t>End of Semester 1: December 16 </a:t>
            </a:r>
            <a:endParaRPr dirty="0">
              <a:solidFill>
                <a:schemeClr val="dk1"/>
              </a:solidFill>
            </a:endParaRPr>
          </a:p>
          <a:p>
            <a:pPr marL="0" lvl="0" indent="0" algn="l" rtl="0">
              <a:spcBef>
                <a:spcPts val="2100"/>
              </a:spcBef>
              <a:spcAft>
                <a:spcPts val="2100"/>
              </a:spcAft>
              <a:buNone/>
            </a:pPr>
            <a:endParaRPr dirty="0"/>
          </a:p>
        </p:txBody>
      </p:sp>
      <p:sp>
        <p:nvSpPr>
          <p:cNvPr id="727" name="Google Shape;727;p33"/>
          <p:cNvSpPr txBox="1">
            <a:spLocks noGrp="1"/>
          </p:cNvSpPr>
          <p:nvPr>
            <p:ph type="body" idx="4"/>
          </p:nvPr>
        </p:nvSpPr>
        <p:spPr>
          <a:xfrm>
            <a:off x="6464149" y="2091375"/>
            <a:ext cx="4961100" cy="3014700"/>
          </a:xfrm>
          <a:prstGeom prst="rect">
            <a:avLst/>
          </a:prstGeom>
        </p:spPr>
        <p:txBody>
          <a:bodyPr spcFirstLastPara="1" wrap="square" lIns="121900" tIns="121900" rIns="121900" bIns="121900" anchor="t" anchorCtr="0">
            <a:noAutofit/>
          </a:bodyPr>
          <a:lstStyle/>
          <a:p>
            <a:pPr marL="457200" lvl="0" indent="-349250" algn="l" rtl="0">
              <a:spcBef>
                <a:spcPts val="0"/>
              </a:spcBef>
              <a:spcAft>
                <a:spcPts val="0"/>
              </a:spcAft>
              <a:buClr>
                <a:schemeClr val="dk1"/>
              </a:buClr>
              <a:buSzPts val="1900"/>
              <a:buChar char="●"/>
            </a:pPr>
            <a:r>
              <a:rPr lang="en" dirty="0">
                <a:solidFill>
                  <a:schemeClr val="dk1"/>
                </a:solidFill>
              </a:rPr>
              <a:t>First Day of School: January 5</a:t>
            </a:r>
            <a:endParaRPr dirty="0">
              <a:solidFill>
                <a:schemeClr val="dk1"/>
              </a:solidFill>
            </a:endParaRPr>
          </a:p>
          <a:p>
            <a:pPr marL="457200" lvl="0" indent="-349250" algn="l" rtl="0">
              <a:spcBef>
                <a:spcPts val="0"/>
              </a:spcBef>
              <a:spcAft>
                <a:spcPts val="0"/>
              </a:spcAft>
              <a:buClr>
                <a:schemeClr val="dk1"/>
              </a:buClr>
              <a:buSzPts val="1900"/>
              <a:buChar char="●"/>
            </a:pPr>
            <a:r>
              <a:rPr lang="en" dirty="0">
                <a:solidFill>
                  <a:schemeClr val="dk1"/>
                </a:solidFill>
              </a:rPr>
              <a:t>First Day of Collin Classes: January 17</a:t>
            </a:r>
            <a:endParaRPr dirty="0">
              <a:solidFill>
                <a:schemeClr val="dk1"/>
              </a:solidFill>
            </a:endParaRPr>
          </a:p>
          <a:p>
            <a:pPr marL="457200" lvl="0" indent="-349250" algn="l" rtl="0">
              <a:spcBef>
                <a:spcPts val="0"/>
              </a:spcBef>
              <a:spcAft>
                <a:spcPts val="0"/>
              </a:spcAft>
              <a:buClr>
                <a:schemeClr val="dk1"/>
              </a:buClr>
              <a:buSzPts val="1900"/>
              <a:buChar char="●"/>
            </a:pPr>
            <a:r>
              <a:rPr lang="en" dirty="0" smtClean="0">
                <a:solidFill>
                  <a:schemeClr val="dk1"/>
                </a:solidFill>
              </a:rPr>
              <a:t>Spring </a:t>
            </a:r>
            <a:r>
              <a:rPr lang="en" dirty="0">
                <a:solidFill>
                  <a:schemeClr val="dk1"/>
                </a:solidFill>
              </a:rPr>
              <a:t>Withdrawal Deadline: March 31</a:t>
            </a:r>
            <a:endParaRPr dirty="0">
              <a:solidFill>
                <a:schemeClr val="dk1"/>
              </a:solidFill>
            </a:endParaRPr>
          </a:p>
          <a:p>
            <a:pPr marL="457200" lvl="0" indent="-349250" algn="l" rtl="0">
              <a:spcBef>
                <a:spcPts val="0"/>
              </a:spcBef>
              <a:spcAft>
                <a:spcPts val="0"/>
              </a:spcAft>
              <a:buClr>
                <a:schemeClr val="dk1"/>
              </a:buClr>
              <a:buSzPts val="1900"/>
              <a:buChar char="●"/>
            </a:pPr>
            <a:r>
              <a:rPr lang="en" dirty="0">
                <a:solidFill>
                  <a:schemeClr val="dk1"/>
                </a:solidFill>
              </a:rPr>
              <a:t>Collin Final Exams: Week of May 8 </a:t>
            </a:r>
            <a:endParaRPr dirty="0">
              <a:solidFill>
                <a:schemeClr val="dk1"/>
              </a:solidFill>
            </a:endParaRPr>
          </a:p>
          <a:p>
            <a:pPr marL="457200" lvl="0" indent="-349250" algn="l" rtl="0">
              <a:spcBef>
                <a:spcPts val="0"/>
              </a:spcBef>
              <a:spcAft>
                <a:spcPts val="0"/>
              </a:spcAft>
              <a:buClr>
                <a:schemeClr val="dk1"/>
              </a:buClr>
              <a:buSzPts val="1900"/>
              <a:buChar char="●"/>
            </a:pPr>
            <a:r>
              <a:rPr lang="en" dirty="0" smtClean="0">
                <a:solidFill>
                  <a:schemeClr val="dk1"/>
                </a:solidFill>
              </a:rPr>
              <a:t>H</a:t>
            </a:r>
            <a:r>
              <a:rPr lang="en-US" dirty="0" smtClean="0">
                <a:solidFill>
                  <a:schemeClr val="dk1"/>
                </a:solidFill>
              </a:rPr>
              <a:t>e</a:t>
            </a:r>
            <a:r>
              <a:rPr lang="en" dirty="0" smtClean="0">
                <a:solidFill>
                  <a:schemeClr val="dk1"/>
                </a:solidFill>
              </a:rPr>
              <a:t>bron End </a:t>
            </a:r>
            <a:r>
              <a:rPr lang="en" dirty="0">
                <a:solidFill>
                  <a:schemeClr val="dk1"/>
                </a:solidFill>
              </a:rPr>
              <a:t>of Semester 2: May </a:t>
            </a:r>
            <a:r>
              <a:rPr lang="en" dirty="0" smtClean="0">
                <a:solidFill>
                  <a:schemeClr val="dk1"/>
                </a:solidFill>
              </a:rPr>
              <a:t>24</a:t>
            </a:r>
          </a:p>
          <a:p>
            <a:pPr marL="457200" lvl="0" indent="-349250" algn="l" rtl="0">
              <a:spcBef>
                <a:spcPts val="0"/>
              </a:spcBef>
              <a:spcAft>
                <a:spcPts val="0"/>
              </a:spcAft>
              <a:buClr>
                <a:schemeClr val="dk1"/>
              </a:buClr>
              <a:buSzPts val="1900"/>
              <a:buChar char="●"/>
            </a:pPr>
            <a:endParaRPr lang="en" dirty="0">
              <a:solidFill>
                <a:schemeClr val="dk1"/>
              </a:solidFill>
            </a:endParaRPr>
          </a:p>
          <a:p>
            <a:pPr marL="107950" lvl="0" indent="0" algn="l" rtl="0">
              <a:spcBef>
                <a:spcPts val="0"/>
              </a:spcBef>
              <a:spcAft>
                <a:spcPts val="0"/>
              </a:spcAft>
              <a:buClr>
                <a:schemeClr val="dk1"/>
              </a:buClr>
              <a:buSzPts val="1900"/>
              <a:buNone/>
            </a:pPr>
            <a:r>
              <a:rPr lang="en" b="1" dirty="0" smtClean="0">
                <a:solidFill>
                  <a:schemeClr val="dk1"/>
                </a:solidFill>
              </a:rPr>
              <a:t>Reminder: Please pay attention to </a:t>
            </a:r>
          </a:p>
          <a:p>
            <a:pPr marL="107950" lvl="0" indent="0" algn="l" rtl="0">
              <a:spcBef>
                <a:spcPts val="0"/>
              </a:spcBef>
              <a:spcAft>
                <a:spcPts val="0"/>
              </a:spcAft>
              <a:buClr>
                <a:schemeClr val="dk1"/>
              </a:buClr>
              <a:buSzPts val="1900"/>
              <a:buNone/>
            </a:pPr>
            <a:r>
              <a:rPr lang="en-US" b="1" dirty="0" smtClean="0">
                <a:solidFill>
                  <a:schemeClr val="dk1"/>
                </a:solidFill>
              </a:rPr>
              <a:t>I</a:t>
            </a:r>
            <a:r>
              <a:rPr lang="en" b="1" dirty="0" smtClean="0">
                <a:solidFill>
                  <a:schemeClr val="dk1"/>
                </a:solidFill>
              </a:rPr>
              <a:t>mportant dates like:</a:t>
            </a:r>
          </a:p>
          <a:p>
            <a:pPr marL="450850" lvl="0" indent="-342900" algn="l" rtl="0">
              <a:spcBef>
                <a:spcPts val="0"/>
              </a:spcBef>
              <a:spcAft>
                <a:spcPts val="0"/>
              </a:spcAft>
              <a:buClr>
                <a:schemeClr val="dk1"/>
              </a:buClr>
              <a:buSzPts val="1900"/>
              <a:buAutoNum type="arabicPeriod"/>
            </a:pPr>
            <a:r>
              <a:rPr lang="en" b="1" dirty="0" smtClean="0">
                <a:solidFill>
                  <a:schemeClr val="dk1"/>
                </a:solidFill>
              </a:rPr>
              <a:t>Testing dates (AP, SAT, TSI, ACT)</a:t>
            </a:r>
          </a:p>
          <a:p>
            <a:pPr marL="450850" lvl="0" indent="-342900" algn="l" rtl="0">
              <a:spcBef>
                <a:spcPts val="0"/>
              </a:spcBef>
              <a:spcAft>
                <a:spcPts val="0"/>
              </a:spcAft>
              <a:buClr>
                <a:schemeClr val="dk1"/>
              </a:buClr>
              <a:buSzPts val="1900"/>
              <a:buAutoNum type="arabicPeriod"/>
            </a:pPr>
            <a:r>
              <a:rPr lang="en" b="1" dirty="0" smtClean="0">
                <a:solidFill>
                  <a:schemeClr val="dk1"/>
                </a:solidFill>
              </a:rPr>
              <a:t>College visits</a:t>
            </a:r>
          </a:p>
          <a:p>
            <a:pPr marL="450850" lvl="0" indent="-342900" algn="l" rtl="0">
              <a:spcBef>
                <a:spcPts val="0"/>
              </a:spcBef>
              <a:spcAft>
                <a:spcPts val="0"/>
              </a:spcAft>
              <a:buClr>
                <a:schemeClr val="dk1"/>
              </a:buClr>
              <a:buSzPts val="1900"/>
              <a:buAutoNum type="arabicPeriod"/>
            </a:pPr>
            <a:r>
              <a:rPr lang="en" b="1" dirty="0" smtClean="0">
                <a:solidFill>
                  <a:schemeClr val="dk1"/>
                </a:solidFill>
              </a:rPr>
              <a:t>Big, event-heavy weeks: Homecoming, Spring Fling, etc.</a:t>
            </a:r>
            <a:endParaRPr b="1" dirty="0">
              <a:solidFill>
                <a:schemeClr val="dk1"/>
              </a:solidFill>
            </a:endParaRPr>
          </a:p>
        </p:txBody>
      </p:sp>
      <p:sp>
        <p:nvSpPr>
          <p:cNvPr id="729" name="Google Shape;729;p33"/>
          <p:cNvSpPr/>
          <p:nvPr/>
        </p:nvSpPr>
        <p:spPr>
          <a:xfrm>
            <a:off x="3176800" y="662979"/>
            <a:ext cx="767416" cy="1110134"/>
          </a:xfrm>
          <a:custGeom>
            <a:avLst/>
            <a:gdLst/>
            <a:ahLst/>
            <a:cxnLst/>
            <a:rect l="l" t="t" r="r" b="b"/>
            <a:pathLst>
              <a:path w="767416" h="1110134" extrusionOk="0">
                <a:moveTo>
                  <a:pt x="9081" y="8758"/>
                </a:moveTo>
                <a:cubicBezTo>
                  <a:pt x="-6386" y="322206"/>
                  <a:pt x="2372" y="709461"/>
                  <a:pt x="3361" y="735593"/>
                </a:cubicBezTo>
                <a:cubicBezTo>
                  <a:pt x="6892" y="832566"/>
                  <a:pt x="-7304" y="920921"/>
                  <a:pt x="154222" y="910327"/>
                </a:cubicBezTo>
                <a:cubicBezTo>
                  <a:pt x="154222" y="910327"/>
                  <a:pt x="357773" y="912164"/>
                  <a:pt x="430308" y="907432"/>
                </a:cubicBezTo>
                <a:cubicBezTo>
                  <a:pt x="436947" y="991691"/>
                  <a:pt x="438925" y="1110135"/>
                  <a:pt x="438925" y="1110135"/>
                </a:cubicBezTo>
                <a:cubicBezTo>
                  <a:pt x="529187" y="998330"/>
                  <a:pt x="653493" y="906654"/>
                  <a:pt x="767416" y="817169"/>
                </a:cubicBezTo>
                <a:cubicBezTo>
                  <a:pt x="644170" y="734251"/>
                  <a:pt x="535332" y="665247"/>
                  <a:pt x="447259" y="545674"/>
                </a:cubicBezTo>
                <a:cubicBezTo>
                  <a:pt x="443586" y="624495"/>
                  <a:pt x="436170" y="725635"/>
                  <a:pt x="436170" y="725635"/>
                </a:cubicBezTo>
                <a:cubicBezTo>
                  <a:pt x="370698" y="728318"/>
                  <a:pt x="274502" y="725070"/>
                  <a:pt x="274502" y="725070"/>
                </a:cubicBezTo>
                <a:lnTo>
                  <a:pt x="270406" y="0"/>
                </a:lnTo>
                <a:cubicBezTo>
                  <a:pt x="174210" y="15538"/>
                  <a:pt x="107466" y="8758"/>
                  <a:pt x="9152" y="8758"/>
                </a:cubicBezTo>
                <a:close/>
              </a:path>
            </a:pathLst>
          </a:custGeom>
          <a:solidFill>
            <a:schemeClr val="accent2"/>
          </a:solid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0" name="Google Shape;730;p33"/>
          <p:cNvSpPr txBox="1"/>
          <p:nvPr/>
        </p:nvSpPr>
        <p:spPr>
          <a:xfrm>
            <a:off x="1565100" y="1835450"/>
            <a:ext cx="142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oboto"/>
              <a:ea typeface="Roboto"/>
              <a:cs typeface="Roboto"/>
              <a:sym typeface="Roboto"/>
            </a:endParaRPr>
          </a:p>
        </p:txBody>
      </p:sp>
      <p:sp>
        <p:nvSpPr>
          <p:cNvPr id="731" name="Google Shape;731;p33"/>
          <p:cNvSpPr txBox="1"/>
          <p:nvPr/>
        </p:nvSpPr>
        <p:spPr>
          <a:xfrm>
            <a:off x="1408575" y="1773125"/>
            <a:ext cx="2205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latin typeface="Roboto"/>
                <a:ea typeface="Roboto"/>
                <a:cs typeface="Roboto"/>
                <a:sym typeface="Roboto"/>
              </a:rPr>
              <a:t>FALL 2022 </a:t>
            </a:r>
            <a:endParaRPr sz="2000" b="1">
              <a:latin typeface="Roboto"/>
              <a:ea typeface="Roboto"/>
              <a:cs typeface="Roboto"/>
              <a:sym typeface="Roboto"/>
            </a:endParaRPr>
          </a:p>
        </p:txBody>
      </p:sp>
      <p:sp>
        <p:nvSpPr>
          <p:cNvPr id="732" name="Google Shape;732;p33"/>
          <p:cNvSpPr txBox="1"/>
          <p:nvPr/>
        </p:nvSpPr>
        <p:spPr>
          <a:xfrm>
            <a:off x="6990600" y="1773125"/>
            <a:ext cx="2385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latin typeface="Roboto"/>
                <a:ea typeface="Roboto"/>
                <a:cs typeface="Roboto"/>
                <a:sym typeface="Roboto"/>
              </a:rPr>
              <a:t>SPRING 2023</a:t>
            </a:r>
            <a:endParaRPr sz="2000" b="1">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34"/>
          <p:cNvSpPr txBox="1">
            <a:spLocks noGrp="1"/>
          </p:cNvSpPr>
          <p:nvPr>
            <p:ph type="title"/>
          </p:nvPr>
        </p:nvSpPr>
        <p:spPr>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t>An </a:t>
            </a:r>
            <a:r>
              <a:rPr lang="en" sz="5500" i="1" dirty="0">
                <a:latin typeface="Caveat"/>
                <a:ea typeface="Caveat"/>
                <a:cs typeface="Caveat"/>
                <a:sym typeface="Caveat"/>
              </a:rPr>
              <a:t>hour</a:t>
            </a:r>
            <a:r>
              <a:rPr lang="en" dirty="0"/>
              <a:t> of planning can save you hours of </a:t>
            </a:r>
            <a:r>
              <a:rPr lang="en" sz="5700" i="1" dirty="0">
                <a:latin typeface="Caveat"/>
                <a:ea typeface="Caveat"/>
                <a:cs typeface="Caveat"/>
                <a:sym typeface="Caveat"/>
              </a:rPr>
              <a:t>doing</a:t>
            </a:r>
            <a:endParaRPr sz="5700" i="1" dirty="0">
              <a:latin typeface="Caveat"/>
              <a:ea typeface="Caveat"/>
              <a:cs typeface="Caveat"/>
              <a:sym typeface="Caveat"/>
            </a:endParaRPr>
          </a:p>
        </p:txBody>
      </p:sp>
      <p:sp>
        <p:nvSpPr>
          <p:cNvPr id="738" name="Google Shape;738;p34"/>
          <p:cNvSpPr txBox="1">
            <a:spLocks noGrp="1"/>
          </p:cNvSpPr>
          <p:nvPr>
            <p:ph type="subTitle" idx="1"/>
          </p:nvPr>
        </p:nvSpPr>
        <p:spPr>
          <a:prstGeom prst="rect">
            <a:avLst/>
          </a:prstGeom>
        </p:spPr>
        <p:txBody>
          <a:bodyPr spcFirstLastPara="1" wrap="square" lIns="121900" tIns="121900" rIns="121900" bIns="121900" anchor="b" anchorCtr="0">
            <a:noAutofit/>
          </a:bodyPr>
          <a:lstStyle/>
          <a:p>
            <a:pPr marL="457200" lvl="0" indent="0" algn="r" rtl="0">
              <a:spcBef>
                <a:spcPts val="0"/>
              </a:spcBef>
              <a:spcAft>
                <a:spcPts val="0"/>
              </a:spcAft>
              <a:buNone/>
            </a:pPr>
            <a:r>
              <a:rPr lang="en"/>
              <a:t>― Irene M. Pepperberg</a:t>
            </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35"/>
          <p:cNvSpPr txBox="1">
            <a:spLocks noGrp="1"/>
          </p:cNvSpPr>
          <p:nvPr>
            <p:ph type="title"/>
          </p:nvPr>
        </p:nvSpPr>
        <p:spPr>
          <a:xfrm>
            <a:off x="288758" y="508044"/>
            <a:ext cx="10147777" cy="8838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3200" dirty="0" smtClean="0"/>
              <a:t>Friday’s (and/or Cancelled DC Course Periods) </a:t>
            </a:r>
            <a:endParaRPr sz="3200" dirty="0"/>
          </a:p>
        </p:txBody>
      </p:sp>
      <p:sp>
        <p:nvSpPr>
          <p:cNvPr id="747" name="Google Shape;747;p35"/>
          <p:cNvSpPr txBox="1">
            <a:spLocks noGrp="1"/>
          </p:cNvSpPr>
          <p:nvPr>
            <p:ph type="body" idx="1"/>
          </p:nvPr>
        </p:nvSpPr>
        <p:spPr>
          <a:xfrm>
            <a:off x="455982" y="1391844"/>
            <a:ext cx="9647400" cy="2235900"/>
          </a:xfrm>
          <a:prstGeom prst="rect">
            <a:avLst/>
          </a:prstGeom>
        </p:spPr>
        <p:txBody>
          <a:bodyPr spcFirstLastPara="1" wrap="square" lIns="121900" tIns="121900" rIns="121900" bIns="121900" anchor="t" anchorCtr="0">
            <a:noAutofit/>
          </a:bodyPr>
          <a:lstStyle/>
          <a:p>
            <a:pPr marL="0" lvl="0" indent="0" algn="just" rtl="0">
              <a:spcBef>
                <a:spcPts val="0"/>
              </a:spcBef>
              <a:spcAft>
                <a:spcPts val="0"/>
              </a:spcAft>
              <a:buNone/>
            </a:pPr>
            <a:r>
              <a:rPr lang="en" dirty="0">
                <a:solidFill>
                  <a:schemeClr val="dk1"/>
                </a:solidFill>
              </a:rPr>
              <a:t>Dual Credit classes will not meet on Friday’s. </a:t>
            </a:r>
            <a:r>
              <a:rPr lang="en-US" dirty="0" smtClean="0">
                <a:solidFill>
                  <a:schemeClr val="dk1"/>
                </a:solidFill>
              </a:rPr>
              <a:t>Students must treat their Friday schedule as if their dual credit class functioned, on Fridays, like an off period.</a:t>
            </a:r>
          </a:p>
          <a:p>
            <a:pPr marL="0" lvl="0" indent="0" algn="just" rtl="0">
              <a:spcBef>
                <a:spcPts val="0"/>
              </a:spcBef>
              <a:spcAft>
                <a:spcPts val="0"/>
              </a:spcAft>
              <a:buNone/>
            </a:pPr>
            <a:endParaRPr lang="en-US" dirty="0">
              <a:solidFill>
                <a:schemeClr val="dk1"/>
              </a:solidFill>
            </a:endParaRPr>
          </a:p>
          <a:p>
            <a:pPr marL="0" lvl="0" indent="0" algn="just" rtl="0">
              <a:spcBef>
                <a:spcPts val="0"/>
              </a:spcBef>
              <a:spcAft>
                <a:spcPts val="0"/>
              </a:spcAft>
              <a:buNone/>
            </a:pPr>
            <a:r>
              <a:rPr lang="en-US" dirty="0" smtClean="0">
                <a:solidFill>
                  <a:schemeClr val="dk1"/>
                </a:solidFill>
              </a:rPr>
              <a:t>For example…</a:t>
            </a:r>
          </a:p>
          <a:p>
            <a:pPr marL="0" lvl="0" indent="0" algn="just" rtl="0">
              <a:spcBef>
                <a:spcPts val="0"/>
              </a:spcBef>
              <a:spcAft>
                <a:spcPts val="0"/>
              </a:spcAft>
              <a:buNone/>
            </a:pPr>
            <a:r>
              <a:rPr lang="en-US" dirty="0" smtClean="0">
                <a:solidFill>
                  <a:schemeClr val="dk1"/>
                </a:solidFill>
              </a:rPr>
              <a:t>If students have DC 1</a:t>
            </a:r>
            <a:r>
              <a:rPr lang="en-US" baseline="30000" dirty="0" smtClean="0">
                <a:solidFill>
                  <a:schemeClr val="dk1"/>
                </a:solidFill>
              </a:rPr>
              <a:t>st</a:t>
            </a:r>
            <a:r>
              <a:rPr lang="en-US" dirty="0" smtClean="0">
                <a:solidFill>
                  <a:schemeClr val="dk1"/>
                </a:solidFill>
              </a:rPr>
              <a:t> period, they are to report to 2</a:t>
            </a:r>
            <a:r>
              <a:rPr lang="en-US" baseline="30000" dirty="0" smtClean="0">
                <a:solidFill>
                  <a:schemeClr val="dk1"/>
                </a:solidFill>
              </a:rPr>
              <a:t>nd</a:t>
            </a:r>
            <a:r>
              <a:rPr lang="en-US" dirty="0" smtClean="0">
                <a:solidFill>
                  <a:schemeClr val="dk1"/>
                </a:solidFill>
              </a:rPr>
              <a:t> period as usual.</a:t>
            </a:r>
          </a:p>
          <a:p>
            <a:pPr marL="0" lvl="0" indent="0" algn="just" rtl="0">
              <a:spcBef>
                <a:spcPts val="0"/>
              </a:spcBef>
              <a:spcAft>
                <a:spcPts val="0"/>
              </a:spcAft>
              <a:buNone/>
            </a:pPr>
            <a:r>
              <a:rPr lang="en-US" dirty="0" smtClean="0">
                <a:solidFill>
                  <a:schemeClr val="dk1"/>
                </a:solidFill>
              </a:rPr>
              <a:t>If students have DC 4</a:t>
            </a:r>
            <a:r>
              <a:rPr lang="en-US" baseline="30000" dirty="0" smtClean="0">
                <a:solidFill>
                  <a:schemeClr val="dk1"/>
                </a:solidFill>
              </a:rPr>
              <a:t>th</a:t>
            </a:r>
            <a:r>
              <a:rPr lang="en-US" dirty="0" smtClean="0">
                <a:solidFill>
                  <a:schemeClr val="dk1"/>
                </a:solidFill>
              </a:rPr>
              <a:t> period, then they must leave after their 3</a:t>
            </a:r>
            <a:r>
              <a:rPr lang="en-US" baseline="30000" dirty="0" smtClean="0">
                <a:solidFill>
                  <a:schemeClr val="dk1"/>
                </a:solidFill>
              </a:rPr>
              <a:t>rd</a:t>
            </a:r>
            <a:r>
              <a:rPr lang="en-US" dirty="0" smtClean="0">
                <a:solidFill>
                  <a:schemeClr val="dk1"/>
                </a:solidFill>
              </a:rPr>
              <a:t> period class.</a:t>
            </a:r>
          </a:p>
          <a:p>
            <a:pPr marL="0" lvl="0" indent="0" algn="just" rtl="0">
              <a:spcBef>
                <a:spcPts val="0"/>
              </a:spcBef>
              <a:spcAft>
                <a:spcPts val="0"/>
              </a:spcAft>
              <a:buNone/>
            </a:pPr>
            <a:endParaRPr lang="en-US" dirty="0">
              <a:solidFill>
                <a:schemeClr val="dk1"/>
              </a:solidFill>
            </a:endParaRPr>
          </a:p>
          <a:p>
            <a:pPr marL="0" lvl="0" indent="0" algn="just" rtl="0">
              <a:spcBef>
                <a:spcPts val="0"/>
              </a:spcBef>
              <a:spcAft>
                <a:spcPts val="0"/>
              </a:spcAft>
              <a:buNone/>
            </a:pPr>
            <a:r>
              <a:rPr lang="en-US" dirty="0" smtClean="0">
                <a:solidFill>
                  <a:schemeClr val="dk1"/>
                </a:solidFill>
              </a:rPr>
              <a:t>If students have a DC class 3</a:t>
            </a:r>
            <a:r>
              <a:rPr lang="en-US" baseline="30000" dirty="0" smtClean="0">
                <a:solidFill>
                  <a:schemeClr val="dk1"/>
                </a:solidFill>
              </a:rPr>
              <a:t>rd</a:t>
            </a:r>
            <a:r>
              <a:rPr lang="en-US" dirty="0" smtClean="0">
                <a:solidFill>
                  <a:schemeClr val="dk1"/>
                </a:solidFill>
              </a:rPr>
              <a:t> period, but nothing 4</a:t>
            </a:r>
            <a:r>
              <a:rPr lang="en-US" baseline="30000" dirty="0" smtClean="0">
                <a:solidFill>
                  <a:schemeClr val="dk1"/>
                </a:solidFill>
              </a:rPr>
              <a:t>th</a:t>
            </a:r>
            <a:r>
              <a:rPr lang="en-US" dirty="0" smtClean="0">
                <a:solidFill>
                  <a:schemeClr val="dk1"/>
                </a:solidFill>
              </a:rPr>
              <a:t> period (senior off) OR another DC class during 4</a:t>
            </a:r>
            <a:r>
              <a:rPr lang="en-US" baseline="30000" dirty="0" smtClean="0">
                <a:solidFill>
                  <a:schemeClr val="dk1"/>
                </a:solidFill>
              </a:rPr>
              <a:t>th</a:t>
            </a:r>
            <a:r>
              <a:rPr lang="en-US" dirty="0" smtClean="0">
                <a:solidFill>
                  <a:schemeClr val="dk1"/>
                </a:solidFill>
              </a:rPr>
              <a:t> period, then they will need to leave the campus after their 2</a:t>
            </a:r>
            <a:r>
              <a:rPr lang="en-US" baseline="30000" dirty="0" smtClean="0">
                <a:solidFill>
                  <a:schemeClr val="dk1"/>
                </a:solidFill>
              </a:rPr>
              <a:t>nd</a:t>
            </a:r>
            <a:r>
              <a:rPr lang="en-US" dirty="0" smtClean="0">
                <a:solidFill>
                  <a:schemeClr val="dk1"/>
                </a:solidFill>
              </a:rPr>
              <a:t> period.</a:t>
            </a:r>
          </a:p>
          <a:p>
            <a:pPr marL="0" lvl="0" indent="0" algn="just" rtl="0">
              <a:spcBef>
                <a:spcPts val="0"/>
              </a:spcBef>
              <a:spcAft>
                <a:spcPts val="0"/>
              </a:spcAft>
              <a:buNone/>
            </a:pPr>
            <a:endParaRPr lang="en-US" dirty="0" smtClean="0">
              <a:solidFill>
                <a:schemeClr val="dk1"/>
              </a:solidFill>
            </a:endParaRPr>
          </a:p>
          <a:p>
            <a:pPr marL="0" lvl="0" indent="0" algn="just" rtl="0">
              <a:spcBef>
                <a:spcPts val="0"/>
              </a:spcBef>
              <a:spcAft>
                <a:spcPts val="0"/>
              </a:spcAft>
              <a:buNone/>
            </a:pPr>
            <a:r>
              <a:rPr lang="en-US" dirty="0" smtClean="0">
                <a:solidFill>
                  <a:schemeClr val="dk1"/>
                </a:solidFill>
              </a:rPr>
              <a:t>If students have a DC class 3</a:t>
            </a:r>
            <a:r>
              <a:rPr lang="en-US" baseline="30000" dirty="0" smtClean="0">
                <a:solidFill>
                  <a:schemeClr val="dk1"/>
                </a:solidFill>
              </a:rPr>
              <a:t>rd</a:t>
            </a:r>
            <a:r>
              <a:rPr lang="en-US" dirty="0" smtClean="0">
                <a:solidFill>
                  <a:schemeClr val="dk1"/>
                </a:solidFill>
              </a:rPr>
              <a:t> period as well as another Hebron class 4</a:t>
            </a:r>
            <a:r>
              <a:rPr lang="en-US" baseline="30000" dirty="0" smtClean="0">
                <a:solidFill>
                  <a:schemeClr val="dk1"/>
                </a:solidFill>
              </a:rPr>
              <a:t>th</a:t>
            </a:r>
            <a:r>
              <a:rPr lang="en-US" dirty="0" smtClean="0">
                <a:solidFill>
                  <a:schemeClr val="dk1"/>
                </a:solidFill>
              </a:rPr>
              <a:t> period (or a program like sports, choir, theater, etc.), then they will need to go to their coach or to the library.  Those who are responsible to go to the library have already been contacted.</a:t>
            </a:r>
          </a:p>
          <a:p>
            <a:pPr marL="0" lvl="0" indent="0" algn="just" rtl="0">
              <a:spcBef>
                <a:spcPts val="0"/>
              </a:spcBef>
              <a:spcAft>
                <a:spcPts val="0"/>
              </a:spcAft>
              <a:buNone/>
            </a:pPr>
            <a:endParaRPr lang="en-US" dirty="0">
              <a:solidFill>
                <a:schemeClr val="dk1"/>
              </a:solidFill>
            </a:endParaRPr>
          </a:p>
          <a:p>
            <a:pPr marL="0" lvl="0" indent="0" algn="just" rtl="0">
              <a:spcBef>
                <a:spcPts val="0"/>
              </a:spcBef>
              <a:spcAft>
                <a:spcPts val="0"/>
              </a:spcAft>
              <a:buNone/>
            </a:pPr>
            <a:r>
              <a:rPr lang="en-US" dirty="0" smtClean="0">
                <a:solidFill>
                  <a:schemeClr val="dk1"/>
                </a:solidFill>
              </a:rPr>
              <a:t>Students are NOT to remain on campus during their dual credit period if the course is not in session.  The only exception to this regards when students do not have transportation and ride the bus.  In these situations, students will need to go to the library.</a:t>
            </a:r>
            <a:endParaRPr dirty="0">
              <a:solidFill>
                <a:schemeClr val="dk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9" name="Google Shape;759;p37"/>
          <p:cNvSpPr txBox="1">
            <a:spLocks noGrp="1"/>
          </p:cNvSpPr>
          <p:nvPr>
            <p:ph type="title"/>
          </p:nvPr>
        </p:nvSpPr>
        <p:spPr>
          <a:xfrm>
            <a:off x="725460" y="231622"/>
            <a:ext cx="8596668" cy="13208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t>Collin Tutors on Campus</a:t>
            </a:r>
            <a:endParaRPr dirty="0"/>
          </a:p>
        </p:txBody>
      </p:sp>
      <p:sp>
        <p:nvSpPr>
          <p:cNvPr id="758" name="Google Shape;758;p37"/>
          <p:cNvSpPr txBox="1">
            <a:spLocks noGrp="1"/>
          </p:cNvSpPr>
          <p:nvPr>
            <p:ph type="body" idx="1"/>
          </p:nvPr>
        </p:nvSpPr>
        <p:spPr>
          <a:xfrm>
            <a:off x="725460" y="1066007"/>
            <a:ext cx="4185623" cy="576262"/>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b="1" dirty="0" smtClean="0">
                <a:solidFill>
                  <a:srgbClr val="0066FF"/>
                </a:solidFill>
              </a:rPr>
              <a:t>Anthony Pearson Centers for Academic Excellence</a:t>
            </a:r>
            <a:endParaRPr b="1" dirty="0">
              <a:solidFill>
                <a:srgbClr val="0066FF"/>
              </a:solidFill>
            </a:endParaRPr>
          </a:p>
        </p:txBody>
      </p:sp>
      <p:sp>
        <p:nvSpPr>
          <p:cNvPr id="760" name="Google Shape;760;p37"/>
          <p:cNvSpPr txBox="1">
            <a:spLocks noGrp="1"/>
          </p:cNvSpPr>
          <p:nvPr>
            <p:ph sz="half" idx="2"/>
          </p:nvPr>
        </p:nvSpPr>
        <p:spPr>
          <a:xfrm>
            <a:off x="675744" y="2028538"/>
            <a:ext cx="4185623" cy="3304117"/>
          </a:xfrm>
          <a:prstGeom prst="rect">
            <a:avLst/>
          </a:prstGeom>
        </p:spPr>
        <p:txBody>
          <a:bodyPr spcFirstLastPara="1" wrap="square" lIns="121900" tIns="121900" rIns="121900" bIns="121900" anchor="t" anchorCtr="0">
            <a:noAutofit/>
          </a:bodyPr>
          <a:lstStyle/>
          <a:p>
            <a:pPr marL="0" indent="0" algn="ctr">
              <a:spcBef>
                <a:spcPts val="0"/>
              </a:spcBef>
              <a:buNone/>
            </a:pPr>
            <a:r>
              <a:rPr lang="en-US" b="1" dirty="0"/>
              <a:t>The mission of the Anthony Peterson Center for Academic Assistance is to provide </a:t>
            </a:r>
            <a:r>
              <a:rPr lang="en-US" b="1" dirty="0" smtClean="0"/>
              <a:t>FREE and ONLINE</a:t>
            </a:r>
            <a:r>
              <a:rPr lang="en-US" b="1" dirty="0"/>
              <a:t/>
            </a:r>
            <a:br>
              <a:rPr lang="en-US" b="1" dirty="0"/>
            </a:br>
            <a:r>
              <a:rPr lang="en-US" b="1" dirty="0"/>
              <a:t>learning support to students and community members in a welcoming environment of integrity,</a:t>
            </a:r>
            <a:br>
              <a:rPr lang="en-US" b="1" dirty="0"/>
            </a:br>
            <a:r>
              <a:rPr lang="en-US" b="1" dirty="0"/>
              <a:t>dignity, and creativity. By offering professional tutoring services and educational resources for</a:t>
            </a:r>
            <a:br>
              <a:rPr lang="en-US" b="1" dirty="0"/>
            </a:br>
            <a:r>
              <a:rPr lang="en-US" b="1" dirty="0"/>
              <a:t>improving key skills related to various content areas, the center strives to empower learners to</a:t>
            </a:r>
            <a:br>
              <a:rPr lang="en-US" b="1" dirty="0"/>
            </a:br>
            <a:r>
              <a:rPr lang="en-US" b="1" dirty="0"/>
              <a:t>become independent thinkers, poised for success in college and beyond. </a:t>
            </a:r>
          </a:p>
          <a:p>
            <a:pPr marL="0" lvl="0" indent="0" algn="ctr" rtl="0">
              <a:spcBef>
                <a:spcPts val="0"/>
              </a:spcBef>
              <a:spcAft>
                <a:spcPts val="0"/>
              </a:spcAft>
              <a:buNone/>
            </a:pPr>
            <a:endParaRPr sz="2000" b="1" dirty="0">
              <a:solidFill>
                <a:schemeClr val="dk1"/>
              </a:solidFill>
            </a:endParaRPr>
          </a:p>
        </p:txBody>
      </p:sp>
      <p:sp>
        <p:nvSpPr>
          <p:cNvPr id="2" name="Text Placeholder 1"/>
          <p:cNvSpPr>
            <a:spLocks noGrp="1"/>
          </p:cNvSpPr>
          <p:nvPr>
            <p:ph type="body" sz="quarter" idx="3"/>
          </p:nvPr>
        </p:nvSpPr>
        <p:spPr>
          <a:xfrm>
            <a:off x="4911083" y="1169295"/>
            <a:ext cx="4185618" cy="576262"/>
          </a:xfrm>
        </p:spPr>
        <p:txBody>
          <a:bodyPr/>
          <a:lstStyle/>
          <a:p>
            <a:pPr algn="ctr"/>
            <a:r>
              <a:rPr lang="en-US" b="1" dirty="0" smtClean="0">
                <a:solidFill>
                  <a:srgbClr val="0066FF"/>
                </a:solidFill>
              </a:rPr>
              <a:t>Services Offered</a:t>
            </a:r>
            <a:endParaRPr lang="en-US" b="1" dirty="0">
              <a:solidFill>
                <a:srgbClr val="0066FF"/>
              </a:solidFill>
            </a:endParaRPr>
          </a:p>
        </p:txBody>
      </p:sp>
      <p:sp>
        <p:nvSpPr>
          <p:cNvPr id="3" name="Content Placeholder 2"/>
          <p:cNvSpPr>
            <a:spLocks noGrp="1"/>
          </p:cNvSpPr>
          <p:nvPr>
            <p:ph sz="quarter" idx="4"/>
          </p:nvPr>
        </p:nvSpPr>
        <p:spPr>
          <a:xfrm>
            <a:off x="5136511" y="2125354"/>
            <a:ext cx="4495627" cy="3924811"/>
          </a:xfrm>
        </p:spPr>
        <p:txBody>
          <a:bodyPr>
            <a:normAutofit fontScale="92500" lnSpcReduction="20000"/>
          </a:bodyPr>
          <a:lstStyle/>
          <a:p>
            <a:r>
              <a:rPr lang="en-US" dirty="0" smtClean="0"/>
              <a:t>Subject specific course tutoring</a:t>
            </a:r>
          </a:p>
          <a:p>
            <a:r>
              <a:rPr lang="en-US" dirty="0" smtClean="0"/>
              <a:t>Math Lab</a:t>
            </a:r>
          </a:p>
          <a:p>
            <a:r>
              <a:rPr lang="en-US" dirty="0" smtClean="0"/>
              <a:t>Writing Lab</a:t>
            </a:r>
          </a:p>
          <a:p>
            <a:r>
              <a:rPr lang="en-US" dirty="0" smtClean="0"/>
              <a:t>Science Lab</a:t>
            </a:r>
          </a:p>
          <a:p>
            <a:r>
              <a:rPr lang="en-US" dirty="0" smtClean="0"/>
              <a:t>Assistance with papers and projects</a:t>
            </a:r>
          </a:p>
          <a:p>
            <a:r>
              <a:rPr lang="en-US" dirty="0" smtClean="0"/>
              <a:t>Test preparation</a:t>
            </a:r>
          </a:p>
          <a:p>
            <a:endParaRPr lang="en-US" dirty="0"/>
          </a:p>
          <a:p>
            <a:pPr marL="0" indent="0" algn="ctr">
              <a:buNone/>
            </a:pPr>
            <a:r>
              <a:rPr lang="en-US" b="1" dirty="0" smtClean="0"/>
              <a:t>Interested? </a:t>
            </a:r>
          </a:p>
          <a:p>
            <a:r>
              <a:rPr lang="en-US" b="1" dirty="0" smtClean="0"/>
              <a:t>Writing assistance: </a:t>
            </a:r>
            <a:r>
              <a:rPr lang="en-US" u="sng" dirty="0" smtClean="0">
                <a:hlinkClick r:id="rId3" tooltip="Frisco Writing Center email"/>
              </a:rPr>
              <a:t>PRCWritingCenter@collin.edu</a:t>
            </a:r>
            <a:endParaRPr lang="en-US" u="sng" dirty="0" smtClean="0"/>
          </a:p>
          <a:p>
            <a:r>
              <a:rPr lang="en-US" b="1" dirty="0" smtClean="0"/>
              <a:t>Math assistance: </a:t>
            </a:r>
            <a:r>
              <a:rPr lang="en-US" u="sng" dirty="0" smtClean="0">
                <a:hlinkClick r:id="rId4"/>
              </a:rPr>
              <a:t>FriscoMathLab@collin.edu</a:t>
            </a:r>
            <a:endParaRPr lang="en-US" u="sng" dirty="0" smtClean="0"/>
          </a:p>
          <a:p>
            <a:pPr marL="0" indent="0">
              <a:buNone/>
            </a:pPr>
            <a:endParaRPr lang="en-US" b="1" dirty="0"/>
          </a:p>
        </p:txBody>
      </p:sp>
      <p:sp>
        <p:nvSpPr>
          <p:cNvPr id="761" name="Google Shape;761;p37"/>
          <p:cNvSpPr txBox="1"/>
          <p:nvPr/>
        </p:nvSpPr>
        <p:spPr>
          <a:xfrm rot="776722">
            <a:off x="8053279" y="638068"/>
            <a:ext cx="2537698" cy="166223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dirty="0">
                <a:solidFill>
                  <a:srgbClr val="3E6FB9"/>
                </a:solidFill>
                <a:latin typeface="Abril Fatface"/>
                <a:ea typeface="Abril Fatface"/>
                <a:cs typeface="Abril Fatface"/>
                <a:sym typeface="Abril Fatface"/>
              </a:rPr>
              <a:t>All resources at Collin College are open to students!</a:t>
            </a:r>
            <a:endParaRPr sz="2400" dirty="0">
              <a:solidFill>
                <a:srgbClr val="3E6FB9"/>
              </a:solidFill>
              <a:latin typeface="Abril Fatface"/>
              <a:ea typeface="Abril Fatface"/>
              <a:cs typeface="Abril Fatface"/>
              <a:sym typeface="Abril Fatface"/>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38"/>
          <p:cNvSpPr txBox="1">
            <a:spLocks noGrp="1"/>
          </p:cNvSpPr>
          <p:nvPr>
            <p:ph type="title"/>
          </p:nvPr>
        </p:nvSpPr>
        <p:spPr>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t>Academic </a:t>
            </a:r>
            <a:r>
              <a:rPr lang="en" dirty="0">
                <a:highlight>
                  <a:schemeClr val="accent2"/>
                </a:highlight>
              </a:rPr>
              <a:t>Responsibilities</a:t>
            </a:r>
            <a:endParaRPr dirty="0">
              <a:highlight>
                <a:schemeClr val="accent2"/>
              </a:highligh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39"/>
          <p:cNvSpPr txBox="1">
            <a:spLocks noGrp="1"/>
          </p:cNvSpPr>
          <p:nvPr>
            <p:ph type="subTitle" idx="1"/>
          </p:nvPr>
        </p:nvSpPr>
        <p:spPr>
          <a:xfrm>
            <a:off x="924000" y="2387500"/>
            <a:ext cx="10074300" cy="1593300"/>
          </a:xfrm>
          <a:prstGeom prst="rect">
            <a:avLst/>
          </a:prstGeom>
        </p:spPr>
        <p:txBody>
          <a:bodyPr spcFirstLastPara="1" wrap="square" lIns="121900" tIns="121900" rIns="121900" bIns="121900" anchor="t" anchorCtr="0">
            <a:noAutofit/>
          </a:bodyPr>
          <a:lstStyle/>
          <a:p>
            <a:pPr marL="0" lvl="0" indent="0" algn="just" rtl="0">
              <a:spcBef>
                <a:spcPts val="0"/>
              </a:spcBef>
              <a:spcAft>
                <a:spcPts val="2100"/>
              </a:spcAft>
              <a:buNone/>
            </a:pPr>
            <a:r>
              <a:rPr lang="en-US" sz="2000" u="sng" dirty="0" smtClean="0">
                <a:solidFill>
                  <a:schemeClr val="dk1"/>
                </a:solidFill>
              </a:rPr>
              <a:t>Good Standing:</a:t>
            </a:r>
            <a:r>
              <a:rPr lang="en-US" sz="2000" b="0" dirty="0" smtClean="0">
                <a:solidFill>
                  <a:schemeClr val="dk1"/>
                </a:solidFill>
              </a:rPr>
              <a:t> </a:t>
            </a:r>
            <a:r>
              <a:rPr lang="en-US" sz="2000" dirty="0" smtClean="0">
                <a:solidFill>
                  <a:schemeClr val="dk1"/>
                </a:solidFill>
              </a:rPr>
              <a:t>Indicates a student has earned a cumulative GPA of 2.0 or higher.</a:t>
            </a:r>
            <a:endParaRPr sz="2000" u="sng" dirty="0">
              <a:solidFill>
                <a:schemeClr val="dk1"/>
              </a:solidFill>
            </a:endParaRPr>
          </a:p>
        </p:txBody>
      </p:sp>
      <p:sp>
        <p:nvSpPr>
          <p:cNvPr id="772" name="Google Shape;772;p39"/>
          <p:cNvSpPr txBox="1">
            <a:spLocks noGrp="1"/>
          </p:cNvSpPr>
          <p:nvPr>
            <p:ph type="subTitle" idx="2"/>
          </p:nvPr>
        </p:nvSpPr>
        <p:spPr>
          <a:xfrm>
            <a:off x="923850" y="3258475"/>
            <a:ext cx="9972600" cy="1821000"/>
          </a:xfrm>
          <a:prstGeom prst="rect">
            <a:avLst/>
          </a:prstGeom>
        </p:spPr>
        <p:txBody>
          <a:bodyPr spcFirstLastPara="1" wrap="square" lIns="121900" tIns="121900" rIns="121900" bIns="121900" anchor="t" anchorCtr="0">
            <a:noAutofit/>
          </a:bodyPr>
          <a:lstStyle/>
          <a:p>
            <a:pPr marL="0" lvl="0" indent="0" algn="just">
              <a:spcAft>
                <a:spcPts val="2100"/>
              </a:spcAft>
            </a:pPr>
            <a:r>
              <a:rPr lang="en-US" sz="2000" u="sng" dirty="0">
                <a:solidFill>
                  <a:schemeClr val="dk1"/>
                </a:solidFill>
              </a:rPr>
              <a:t>Academic Warning:</a:t>
            </a:r>
            <a:r>
              <a:rPr lang="en-US" sz="2000" dirty="0">
                <a:solidFill>
                  <a:schemeClr val="dk1"/>
                </a:solidFill>
              </a:rPr>
              <a:t> This occurs immediately following the first semester a student’s cumulative GPA falls below a 2.0. No holds are placed on students account and they are still allowed to take up to 18 credit hours; however, students will meet with an advisor to discuss how to get their GPA back to Good Standing. </a:t>
            </a:r>
            <a:endParaRPr lang="en-US" sz="2000" dirty="0">
              <a:solidFill>
                <a:schemeClr val="dk1"/>
              </a:solidFill>
            </a:endParaRPr>
          </a:p>
        </p:txBody>
      </p:sp>
      <p:sp>
        <p:nvSpPr>
          <p:cNvPr id="773" name="Google Shape;773;p39"/>
          <p:cNvSpPr txBox="1">
            <a:spLocks noGrp="1"/>
          </p:cNvSpPr>
          <p:nvPr>
            <p:ph type="title"/>
          </p:nvPr>
        </p:nvSpPr>
        <p:spPr>
          <a:xfrm>
            <a:off x="233399" y="659713"/>
            <a:ext cx="97074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b="1" dirty="0"/>
              <a:t>Academic </a:t>
            </a:r>
            <a:r>
              <a:rPr lang="en" b="1" dirty="0" smtClean="0"/>
              <a:t>Standing: What does</a:t>
            </a:r>
            <a:br>
              <a:rPr lang="en" b="1" dirty="0" smtClean="0"/>
            </a:br>
            <a:r>
              <a:rPr lang="en" b="1" dirty="0" smtClean="0"/>
              <a:t>this mean?</a:t>
            </a:r>
            <a:endParaRPr b="1" dirty="0"/>
          </a:p>
        </p:txBody>
      </p:sp>
      <p:sp>
        <p:nvSpPr>
          <p:cNvPr id="774" name="Google Shape;774;p39"/>
          <p:cNvSpPr txBox="1"/>
          <p:nvPr/>
        </p:nvSpPr>
        <p:spPr>
          <a:xfrm>
            <a:off x="730900" y="5909375"/>
            <a:ext cx="93150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u="sng">
                <a:solidFill>
                  <a:schemeClr val="hlink"/>
                </a:solidFill>
                <a:latin typeface="Roboto"/>
                <a:ea typeface="Roboto"/>
                <a:cs typeface="Roboto"/>
                <a:sym typeface="Roboto"/>
                <a:hlinkClick r:id="rId3"/>
              </a:rPr>
              <a:t>https://www.collin.edu/gettingstarted/financialaid/SAP.html</a:t>
            </a:r>
            <a:r>
              <a:rPr lang="en" sz="2100">
                <a:latin typeface="Roboto"/>
                <a:ea typeface="Roboto"/>
                <a:cs typeface="Roboto"/>
                <a:sym typeface="Roboto"/>
              </a:rPr>
              <a:t> </a:t>
            </a:r>
            <a:endParaRPr sz="2100">
              <a:latin typeface="Roboto"/>
              <a:ea typeface="Roboto"/>
              <a:cs typeface="Roboto"/>
              <a:sym typeface="Roboto"/>
            </a:endParaRPr>
          </a:p>
        </p:txBody>
      </p:sp>
      <p:sp>
        <p:nvSpPr>
          <p:cNvPr id="7" name="Google Shape;761;p37"/>
          <p:cNvSpPr txBox="1"/>
          <p:nvPr/>
        </p:nvSpPr>
        <p:spPr>
          <a:xfrm rot="776722">
            <a:off x="7503264" y="407565"/>
            <a:ext cx="2537698" cy="203129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dirty="0" smtClean="0">
                <a:solidFill>
                  <a:srgbClr val="3E6FB9"/>
                </a:solidFill>
                <a:latin typeface="Abril Fatface"/>
                <a:ea typeface="Abril Fatface"/>
                <a:cs typeface="Abril Fatface"/>
                <a:sym typeface="Abril Fatface"/>
              </a:rPr>
              <a:t>I</a:t>
            </a:r>
            <a:r>
              <a:rPr lang="en" sz="2400" dirty="0" smtClean="0">
                <a:solidFill>
                  <a:srgbClr val="3E6FB9"/>
                </a:solidFill>
                <a:latin typeface="Abril Fatface"/>
                <a:ea typeface="Abril Fatface"/>
                <a:cs typeface="Abril Fatface"/>
                <a:sym typeface="Abril Fatface"/>
              </a:rPr>
              <a:t>n Dual Credit, students are starting their COLLEGE transcript</a:t>
            </a:r>
            <a:endParaRPr sz="2400" dirty="0">
              <a:solidFill>
                <a:srgbClr val="3E6FB9"/>
              </a:solidFill>
              <a:latin typeface="Abril Fatface"/>
              <a:ea typeface="Abril Fatface"/>
              <a:cs typeface="Abril Fatface"/>
              <a:sym typeface="Abril Fatface"/>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40"/>
          <p:cNvSpPr txBox="1">
            <a:spLocks noGrp="1"/>
          </p:cNvSpPr>
          <p:nvPr>
            <p:ph type="subTitle" idx="3"/>
          </p:nvPr>
        </p:nvSpPr>
        <p:spPr>
          <a:xfrm>
            <a:off x="730900" y="938806"/>
            <a:ext cx="10074300" cy="3375600"/>
          </a:xfrm>
          <a:prstGeom prst="rect">
            <a:avLst/>
          </a:prstGeom>
        </p:spPr>
        <p:txBody>
          <a:bodyPr spcFirstLastPara="1" wrap="square" lIns="121900" tIns="121900" rIns="121900" bIns="121900" anchor="t" anchorCtr="0">
            <a:noAutofit/>
          </a:bodyPr>
          <a:lstStyle/>
          <a:p>
            <a:pPr marL="0" indent="0" algn="just">
              <a:lnSpc>
                <a:spcPct val="150000"/>
              </a:lnSpc>
            </a:pPr>
            <a:r>
              <a:rPr lang="en-US" sz="2000" u="sng" dirty="0">
                <a:solidFill>
                  <a:schemeClr val="dk1"/>
                </a:solidFill>
              </a:rPr>
              <a:t>Academic Probation</a:t>
            </a:r>
            <a:r>
              <a:rPr lang="en-US" sz="2000" dirty="0">
                <a:solidFill>
                  <a:schemeClr val="dk1"/>
                </a:solidFill>
              </a:rPr>
              <a:t>: This occurs immediately following Academic Warning if a student does not raise their GPA back to a 2.0. A hold is placed on the student’s account and they are limited to 13 credit hours max. Students who make Academic Progress, will remain on Academic Probation until their GPA reaches a 2.0 and they are back in Good Standing. </a:t>
            </a:r>
          </a:p>
          <a:p>
            <a:pPr marL="0" lvl="0" indent="0" algn="just" rtl="0">
              <a:lnSpc>
                <a:spcPct val="150000"/>
              </a:lnSpc>
              <a:spcBef>
                <a:spcPts val="0"/>
              </a:spcBef>
              <a:spcAft>
                <a:spcPts val="0"/>
              </a:spcAft>
              <a:buNone/>
            </a:pPr>
            <a:endParaRPr lang="en" sz="2000" u="sng" dirty="0" smtClean="0">
              <a:solidFill>
                <a:schemeClr val="dk1"/>
              </a:solidFill>
            </a:endParaRPr>
          </a:p>
          <a:p>
            <a:pPr marL="0" lvl="0" indent="0" algn="just" rtl="0">
              <a:lnSpc>
                <a:spcPct val="150000"/>
              </a:lnSpc>
              <a:spcBef>
                <a:spcPts val="0"/>
              </a:spcBef>
              <a:spcAft>
                <a:spcPts val="0"/>
              </a:spcAft>
              <a:buNone/>
            </a:pPr>
            <a:r>
              <a:rPr lang="en" sz="2000" u="sng" dirty="0" smtClean="0">
                <a:solidFill>
                  <a:schemeClr val="dk1"/>
                </a:solidFill>
              </a:rPr>
              <a:t>Academic </a:t>
            </a:r>
            <a:r>
              <a:rPr lang="en" sz="2000" u="sng" dirty="0">
                <a:solidFill>
                  <a:schemeClr val="dk1"/>
                </a:solidFill>
              </a:rPr>
              <a:t>Suspension</a:t>
            </a:r>
            <a:r>
              <a:rPr lang="en" sz="2000" dirty="0">
                <a:solidFill>
                  <a:schemeClr val="dk1"/>
                </a:solidFill>
              </a:rPr>
              <a:t> and removal from </a:t>
            </a:r>
            <a:r>
              <a:rPr lang="en" sz="2000" dirty="0" smtClean="0">
                <a:solidFill>
                  <a:schemeClr val="dk1"/>
                </a:solidFill>
              </a:rPr>
              <a:t>Dual Credit: </a:t>
            </a:r>
            <a:r>
              <a:rPr lang="en" sz="2000" dirty="0">
                <a:solidFill>
                  <a:schemeClr val="dk1"/>
                </a:solidFill>
              </a:rPr>
              <a:t>This occurs when students on Academic Probation do not maintain Academic Progress. Students on Academic Suspension are required to sit out for one semester and a hold is placed on their account. </a:t>
            </a:r>
            <a:endParaRPr sz="2000" dirty="0">
              <a:solidFill>
                <a:schemeClr val="dk1"/>
              </a:solidFill>
            </a:endParaRPr>
          </a:p>
          <a:p>
            <a:pPr marL="0" lvl="0" indent="0" algn="l" rtl="0">
              <a:spcBef>
                <a:spcPts val="2100"/>
              </a:spcBef>
              <a:spcAft>
                <a:spcPts val="2100"/>
              </a:spcAft>
              <a:buNone/>
            </a:pPr>
            <a:endParaRPr sz="2000" dirty="0"/>
          </a:p>
        </p:txBody>
      </p:sp>
      <p:sp>
        <p:nvSpPr>
          <p:cNvPr id="781" name="Google Shape;781;p40"/>
          <p:cNvSpPr txBox="1">
            <a:spLocks noGrp="1"/>
          </p:cNvSpPr>
          <p:nvPr>
            <p:ph type="title"/>
          </p:nvPr>
        </p:nvSpPr>
        <p:spPr>
          <a:xfrm>
            <a:off x="1189050" y="175306"/>
            <a:ext cx="97074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t>Academic Standing Continued…</a:t>
            </a:r>
            <a:endParaRPr dirty="0"/>
          </a:p>
        </p:txBody>
      </p:sp>
      <p:sp>
        <p:nvSpPr>
          <p:cNvPr id="782" name="Google Shape;782;p40"/>
          <p:cNvSpPr txBox="1"/>
          <p:nvPr/>
        </p:nvSpPr>
        <p:spPr>
          <a:xfrm>
            <a:off x="730900" y="5909375"/>
            <a:ext cx="93150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u="sng">
                <a:solidFill>
                  <a:schemeClr val="hlink"/>
                </a:solidFill>
                <a:latin typeface="Roboto"/>
                <a:ea typeface="Roboto"/>
                <a:cs typeface="Roboto"/>
                <a:sym typeface="Roboto"/>
                <a:hlinkClick r:id="rId3"/>
              </a:rPr>
              <a:t>https://www.collin.edu/gettingstarted/financialaid/SAP.html</a:t>
            </a:r>
            <a:r>
              <a:rPr lang="en" sz="2100">
                <a:latin typeface="Roboto"/>
                <a:ea typeface="Roboto"/>
                <a:cs typeface="Roboto"/>
                <a:sym typeface="Roboto"/>
              </a:rPr>
              <a:t> </a:t>
            </a:r>
            <a:endParaRPr sz="2100">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41"/>
          <p:cNvSpPr txBox="1">
            <a:spLocks noGrp="1"/>
          </p:cNvSpPr>
          <p:nvPr>
            <p:ph type="subTitle" idx="1"/>
          </p:nvPr>
        </p:nvSpPr>
        <p:spPr>
          <a:xfrm>
            <a:off x="2199000" y="2062875"/>
            <a:ext cx="7794000" cy="7179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dirty="0" smtClean="0">
                <a:solidFill>
                  <a:schemeClr val="dk1"/>
                </a:solidFill>
              </a:rPr>
              <a:t>Hebron High School course </a:t>
            </a:r>
            <a:r>
              <a:rPr lang="en" dirty="0">
                <a:solidFill>
                  <a:schemeClr val="dk1"/>
                </a:solidFill>
              </a:rPr>
              <a:t>grades will automatically be added to students LISD transcripts after each nine weeks. </a:t>
            </a:r>
            <a:endParaRPr dirty="0">
              <a:solidFill>
                <a:schemeClr val="dk1"/>
              </a:solidFill>
            </a:endParaRPr>
          </a:p>
        </p:txBody>
      </p:sp>
      <p:sp>
        <p:nvSpPr>
          <p:cNvPr id="788" name="Google Shape;788;p41"/>
          <p:cNvSpPr txBox="1">
            <a:spLocks noGrp="1"/>
          </p:cNvSpPr>
          <p:nvPr>
            <p:ph type="title"/>
          </p:nvPr>
        </p:nvSpPr>
        <p:spPr>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Transcripts/Grades</a:t>
            </a:r>
            <a:endParaRPr/>
          </a:p>
        </p:txBody>
      </p:sp>
      <p:sp>
        <p:nvSpPr>
          <p:cNvPr id="789" name="Google Shape;789;p41"/>
          <p:cNvSpPr txBox="1">
            <a:spLocks noGrp="1"/>
          </p:cNvSpPr>
          <p:nvPr>
            <p:ph type="body" idx="2"/>
          </p:nvPr>
        </p:nvSpPr>
        <p:spPr>
          <a:xfrm>
            <a:off x="2199000" y="3123975"/>
            <a:ext cx="7794000" cy="21744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sz="2000" b="1" dirty="0">
                <a:solidFill>
                  <a:schemeClr val="dk1"/>
                </a:solidFill>
              </a:rPr>
              <a:t>Dual Credit course grades are added manually to students LISD transcripts after each semester </a:t>
            </a:r>
            <a:r>
              <a:rPr lang="en" sz="2000" b="1" dirty="0" smtClean="0">
                <a:solidFill>
                  <a:schemeClr val="dk1"/>
                </a:solidFill>
              </a:rPr>
              <a:t>(January </a:t>
            </a:r>
            <a:r>
              <a:rPr lang="en" sz="2000" b="1" dirty="0">
                <a:solidFill>
                  <a:schemeClr val="dk1"/>
                </a:solidFill>
              </a:rPr>
              <a:t>for Fall, May for Spring, August for Summer if taking a summer class(es). Students will receive a letter grade on Collin Transcripts and a numerical grade on LISD Transcripts. </a:t>
            </a:r>
            <a:endParaRPr sz="2000" b="1" dirty="0">
              <a:solidFill>
                <a:schemeClr val="dk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42"/>
          <p:cNvSpPr txBox="1">
            <a:spLocks noGrp="1"/>
          </p:cNvSpPr>
          <p:nvPr>
            <p:ph type="subTitle" idx="1"/>
          </p:nvPr>
        </p:nvSpPr>
        <p:spPr>
          <a:xfrm>
            <a:off x="2199000" y="2546625"/>
            <a:ext cx="7794000" cy="7179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sz="2200" dirty="0">
                <a:solidFill>
                  <a:schemeClr val="dk1"/>
                </a:solidFill>
              </a:rPr>
              <a:t>Students are always encouraged to double check the accuracy of their dual credit grades on LISD transcripts after manual entry. </a:t>
            </a:r>
            <a:endParaRPr sz="2200" dirty="0">
              <a:solidFill>
                <a:schemeClr val="dk1"/>
              </a:solidFill>
            </a:endParaRPr>
          </a:p>
          <a:p>
            <a:pPr marL="0" lvl="0" indent="0" algn="ctr" rtl="0">
              <a:spcBef>
                <a:spcPts val="2100"/>
              </a:spcBef>
              <a:spcAft>
                <a:spcPts val="0"/>
              </a:spcAft>
              <a:buNone/>
            </a:pPr>
            <a:endParaRPr dirty="0"/>
          </a:p>
          <a:p>
            <a:pPr marL="0" lvl="0" indent="0" algn="ctr" rtl="0">
              <a:spcBef>
                <a:spcPts val="2100"/>
              </a:spcBef>
              <a:spcAft>
                <a:spcPts val="2100"/>
              </a:spcAft>
              <a:buNone/>
            </a:pPr>
            <a:r>
              <a:rPr lang="en" sz="2200" dirty="0">
                <a:solidFill>
                  <a:schemeClr val="dk1"/>
                </a:solidFill>
              </a:rPr>
              <a:t>Skyward &gt; Student Access &gt; Portfolio &gt; 2023 Transcript</a:t>
            </a:r>
            <a:endParaRPr sz="2200" dirty="0">
              <a:solidFill>
                <a:schemeClr val="dk1"/>
              </a:solidFill>
            </a:endParaRPr>
          </a:p>
        </p:txBody>
      </p:sp>
      <p:sp>
        <p:nvSpPr>
          <p:cNvPr id="795" name="Google Shape;795;p42"/>
          <p:cNvSpPr txBox="1">
            <a:spLocks noGrp="1"/>
          </p:cNvSpPr>
          <p:nvPr>
            <p:ph type="title"/>
          </p:nvPr>
        </p:nvSpPr>
        <p:spPr>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b="1" dirty="0"/>
              <a:t>Transcripts/Grades</a:t>
            </a:r>
            <a:endParaRPr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43"/>
          <p:cNvSpPr txBox="1">
            <a:spLocks noGrp="1"/>
          </p:cNvSpPr>
          <p:nvPr>
            <p:ph type="title"/>
          </p:nvPr>
        </p:nvSpPr>
        <p:spPr>
          <a:xfrm>
            <a:off x="2199000" y="905850"/>
            <a:ext cx="77940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GPA/Rank</a:t>
            </a:r>
            <a:endParaRPr/>
          </a:p>
        </p:txBody>
      </p:sp>
      <p:sp>
        <p:nvSpPr>
          <p:cNvPr id="801" name="Google Shape;801;p43"/>
          <p:cNvSpPr txBox="1"/>
          <p:nvPr/>
        </p:nvSpPr>
        <p:spPr>
          <a:xfrm>
            <a:off x="2803200" y="1033650"/>
            <a:ext cx="70902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100" b="1">
              <a:latin typeface="Roboto"/>
              <a:ea typeface="Roboto"/>
              <a:cs typeface="Roboto"/>
              <a:sym typeface="Roboto"/>
            </a:endParaRPr>
          </a:p>
        </p:txBody>
      </p:sp>
      <p:graphicFrame>
        <p:nvGraphicFramePr>
          <p:cNvPr id="802" name="Google Shape;802;p43"/>
          <p:cNvGraphicFramePr/>
          <p:nvPr/>
        </p:nvGraphicFramePr>
        <p:xfrm>
          <a:off x="952500" y="1752650"/>
          <a:ext cx="10287000" cy="3901350"/>
        </p:xfrm>
        <a:graphic>
          <a:graphicData uri="http://schemas.openxmlformats.org/drawingml/2006/table">
            <a:tbl>
              <a:tblPr>
                <a:noFill/>
                <a:tableStyleId>{73D9F4DE-821A-406E-9463-A393B775A7AC}</a:tableStyleId>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gridCol w="2571750">
                  <a:extLst>
                    <a:ext uri="{9D8B030D-6E8A-4147-A177-3AD203B41FA5}">
                      <a16:colId xmlns:a16="http://schemas.microsoft.com/office/drawing/2014/main" val="20003"/>
                    </a:ext>
                  </a:extLst>
                </a:gridCol>
              </a:tblGrid>
              <a:tr h="381000">
                <a:tc>
                  <a:txBody>
                    <a:bodyPr/>
                    <a:lstStyle/>
                    <a:p>
                      <a:pPr marL="0" lvl="0" indent="0" algn="ctr" rtl="0">
                        <a:spcBef>
                          <a:spcPts val="0"/>
                        </a:spcBef>
                        <a:spcAft>
                          <a:spcPts val="0"/>
                        </a:spcAft>
                        <a:buNone/>
                      </a:pPr>
                      <a:r>
                        <a:rPr lang="en" sz="2000" b="1">
                          <a:latin typeface="Roboto"/>
                          <a:ea typeface="Roboto"/>
                          <a:cs typeface="Roboto"/>
                          <a:sym typeface="Roboto"/>
                        </a:rPr>
                        <a:t>LEVEL 0</a:t>
                      </a:r>
                      <a:endParaRPr sz="2000" b="1">
                        <a:latin typeface="Roboto"/>
                        <a:ea typeface="Roboto"/>
                        <a:cs typeface="Roboto"/>
                        <a:sym typeface="Roboto"/>
                      </a:endParaRPr>
                    </a:p>
                  </a:txBody>
                  <a:tcPr marL="91425" marR="91425" marT="91425" marB="91425"/>
                </a:tc>
                <a:tc>
                  <a:txBody>
                    <a:bodyPr/>
                    <a:lstStyle/>
                    <a:p>
                      <a:pPr marL="0" lvl="0" indent="0" algn="ctr" rtl="0">
                        <a:spcBef>
                          <a:spcPts val="0"/>
                        </a:spcBef>
                        <a:spcAft>
                          <a:spcPts val="0"/>
                        </a:spcAft>
                        <a:buNone/>
                      </a:pPr>
                      <a:r>
                        <a:rPr lang="en" sz="2000" b="1">
                          <a:latin typeface="Roboto"/>
                          <a:ea typeface="Roboto"/>
                          <a:cs typeface="Roboto"/>
                          <a:sym typeface="Roboto"/>
                        </a:rPr>
                        <a:t>LEVEL 1 </a:t>
                      </a:r>
                      <a:endParaRPr sz="2000" b="1">
                        <a:latin typeface="Roboto"/>
                        <a:ea typeface="Roboto"/>
                        <a:cs typeface="Roboto"/>
                        <a:sym typeface="Roboto"/>
                      </a:endParaRPr>
                    </a:p>
                  </a:txBody>
                  <a:tcPr marL="91425" marR="91425" marT="91425" marB="91425"/>
                </a:tc>
                <a:tc>
                  <a:txBody>
                    <a:bodyPr/>
                    <a:lstStyle/>
                    <a:p>
                      <a:pPr marL="0" lvl="0" indent="0" algn="ctr" rtl="0">
                        <a:spcBef>
                          <a:spcPts val="0"/>
                        </a:spcBef>
                        <a:spcAft>
                          <a:spcPts val="0"/>
                        </a:spcAft>
                        <a:buNone/>
                      </a:pPr>
                      <a:r>
                        <a:rPr lang="en" sz="2000" b="1">
                          <a:latin typeface="Roboto"/>
                          <a:ea typeface="Roboto"/>
                          <a:cs typeface="Roboto"/>
                          <a:sym typeface="Roboto"/>
                        </a:rPr>
                        <a:t>LEVEL 2 </a:t>
                      </a:r>
                      <a:endParaRPr sz="2000" b="1">
                        <a:latin typeface="Roboto"/>
                        <a:ea typeface="Roboto"/>
                        <a:cs typeface="Roboto"/>
                        <a:sym typeface="Roboto"/>
                      </a:endParaRPr>
                    </a:p>
                  </a:txBody>
                  <a:tcPr marL="91425" marR="91425" marT="91425" marB="91425"/>
                </a:tc>
                <a:tc>
                  <a:txBody>
                    <a:bodyPr/>
                    <a:lstStyle/>
                    <a:p>
                      <a:pPr marL="0" lvl="0" indent="0" algn="ctr" rtl="0">
                        <a:spcBef>
                          <a:spcPts val="0"/>
                        </a:spcBef>
                        <a:spcAft>
                          <a:spcPts val="0"/>
                        </a:spcAft>
                        <a:buNone/>
                      </a:pPr>
                      <a:r>
                        <a:rPr lang="en" sz="2000" b="1">
                          <a:latin typeface="Roboto"/>
                          <a:ea typeface="Roboto"/>
                          <a:cs typeface="Roboto"/>
                          <a:sym typeface="Roboto"/>
                        </a:rPr>
                        <a:t>LEVEL 3 </a:t>
                      </a:r>
                      <a:endParaRPr sz="2000" b="1">
                        <a:latin typeface="Roboto"/>
                        <a:ea typeface="Roboto"/>
                        <a:cs typeface="Roboto"/>
                        <a:sym typeface="Roboto"/>
                      </a:endParaRPr>
                    </a:p>
                  </a:txBody>
                  <a:tcPr marL="91425" marR="91425" marT="91425" marB="91425"/>
                </a:tc>
                <a:extLst>
                  <a:ext uri="{0D108BD9-81ED-4DB2-BD59-A6C34878D82A}">
                    <a16:rowId xmlns:a16="http://schemas.microsoft.com/office/drawing/2014/main" val="10000"/>
                  </a:ext>
                </a:extLst>
              </a:tr>
              <a:tr h="0">
                <a:tc>
                  <a:txBody>
                    <a:bodyPr/>
                    <a:lstStyle/>
                    <a:p>
                      <a:pPr marL="0" lvl="0" indent="0" algn="ctr" rtl="0">
                        <a:spcBef>
                          <a:spcPts val="0"/>
                        </a:spcBef>
                        <a:spcAft>
                          <a:spcPts val="0"/>
                        </a:spcAft>
                        <a:buNone/>
                      </a:pPr>
                      <a:r>
                        <a:rPr lang="en" sz="2000">
                          <a:latin typeface="Roboto"/>
                          <a:ea typeface="Roboto"/>
                          <a:cs typeface="Roboto"/>
                          <a:sym typeface="Roboto"/>
                        </a:rPr>
                        <a:t>1.0 Multiplier </a:t>
                      </a:r>
                      <a:endParaRPr sz="2000">
                        <a:latin typeface="Roboto"/>
                        <a:ea typeface="Roboto"/>
                        <a:cs typeface="Roboto"/>
                        <a:sym typeface="Roboto"/>
                      </a:endParaRPr>
                    </a:p>
                  </a:txBody>
                  <a:tcPr marL="91425" marR="91425" marT="91425" marB="91425"/>
                </a:tc>
                <a:tc>
                  <a:txBody>
                    <a:bodyPr/>
                    <a:lstStyle/>
                    <a:p>
                      <a:pPr marL="0" lvl="0" indent="0" algn="ctr" rtl="0">
                        <a:spcBef>
                          <a:spcPts val="0"/>
                        </a:spcBef>
                        <a:spcAft>
                          <a:spcPts val="0"/>
                        </a:spcAft>
                        <a:buNone/>
                      </a:pPr>
                      <a:r>
                        <a:rPr lang="en" sz="2000">
                          <a:latin typeface="Roboto"/>
                          <a:ea typeface="Roboto"/>
                          <a:cs typeface="Roboto"/>
                          <a:sym typeface="Roboto"/>
                        </a:rPr>
                        <a:t>1.1 Multiplier </a:t>
                      </a:r>
                      <a:endParaRPr sz="2000">
                        <a:latin typeface="Roboto"/>
                        <a:ea typeface="Roboto"/>
                        <a:cs typeface="Roboto"/>
                        <a:sym typeface="Roboto"/>
                      </a:endParaRPr>
                    </a:p>
                  </a:txBody>
                  <a:tcPr marL="91425" marR="91425" marT="91425" marB="91425"/>
                </a:tc>
                <a:tc>
                  <a:txBody>
                    <a:bodyPr/>
                    <a:lstStyle/>
                    <a:p>
                      <a:pPr marL="0" lvl="0" indent="0" algn="ctr" rtl="0">
                        <a:spcBef>
                          <a:spcPts val="0"/>
                        </a:spcBef>
                        <a:spcAft>
                          <a:spcPts val="0"/>
                        </a:spcAft>
                        <a:buNone/>
                      </a:pPr>
                      <a:r>
                        <a:rPr lang="en" sz="2000">
                          <a:latin typeface="Roboto"/>
                          <a:ea typeface="Roboto"/>
                          <a:cs typeface="Roboto"/>
                          <a:sym typeface="Roboto"/>
                        </a:rPr>
                        <a:t>1.15 Multiplier </a:t>
                      </a:r>
                      <a:endParaRPr sz="2000">
                        <a:latin typeface="Roboto"/>
                        <a:ea typeface="Roboto"/>
                        <a:cs typeface="Roboto"/>
                        <a:sym typeface="Roboto"/>
                      </a:endParaRPr>
                    </a:p>
                  </a:txBody>
                  <a:tcPr marL="91425" marR="91425" marT="91425" marB="91425"/>
                </a:tc>
                <a:tc>
                  <a:txBody>
                    <a:bodyPr/>
                    <a:lstStyle/>
                    <a:p>
                      <a:pPr marL="0" lvl="0" indent="0" algn="ctr" rtl="0">
                        <a:spcBef>
                          <a:spcPts val="0"/>
                        </a:spcBef>
                        <a:spcAft>
                          <a:spcPts val="0"/>
                        </a:spcAft>
                        <a:buNone/>
                      </a:pPr>
                      <a:r>
                        <a:rPr lang="en" sz="2000">
                          <a:latin typeface="Roboto"/>
                          <a:ea typeface="Roboto"/>
                          <a:cs typeface="Roboto"/>
                          <a:sym typeface="Roboto"/>
                        </a:rPr>
                        <a:t>1.2 Multiplier </a:t>
                      </a:r>
                      <a:endParaRPr sz="2000">
                        <a:latin typeface="Roboto"/>
                        <a:ea typeface="Roboto"/>
                        <a:cs typeface="Roboto"/>
                        <a:sym typeface="Roboto"/>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1800">
                          <a:latin typeface="Roboto"/>
                          <a:ea typeface="Roboto"/>
                          <a:cs typeface="Roboto"/>
                          <a:sym typeface="Roboto"/>
                        </a:rPr>
                        <a:t>Courses with modified content as decided by a student’s ARD Committee, credit recovery courses completed on campus, Night School, Summer School for credit recovery, accelerated courses at LLC </a:t>
                      </a:r>
                      <a:endParaRPr sz="1800">
                        <a:latin typeface="Roboto"/>
                        <a:ea typeface="Roboto"/>
                        <a:cs typeface="Roboto"/>
                        <a:sym typeface="Roboto"/>
                      </a:endParaRPr>
                    </a:p>
                  </a:txBody>
                  <a:tcPr marL="91425" marR="91425" marT="91425" marB="91425"/>
                </a:tc>
                <a:tc>
                  <a:txBody>
                    <a:bodyPr/>
                    <a:lstStyle/>
                    <a:p>
                      <a:pPr marL="0" lvl="0" indent="0" algn="ctr" rtl="0">
                        <a:spcBef>
                          <a:spcPts val="0"/>
                        </a:spcBef>
                        <a:spcAft>
                          <a:spcPts val="0"/>
                        </a:spcAft>
                        <a:buNone/>
                      </a:pPr>
                      <a:r>
                        <a:rPr lang="en" sz="1800">
                          <a:latin typeface="Roboto"/>
                          <a:ea typeface="Roboto"/>
                          <a:cs typeface="Roboto"/>
                          <a:sym typeface="Roboto"/>
                        </a:rPr>
                        <a:t>On-level general education courses (English 1, Geometry, Biology, etc.) </a:t>
                      </a:r>
                      <a:endParaRPr sz="1800">
                        <a:latin typeface="Roboto"/>
                        <a:ea typeface="Roboto"/>
                        <a:cs typeface="Roboto"/>
                        <a:sym typeface="Roboto"/>
                      </a:endParaRPr>
                    </a:p>
                  </a:txBody>
                  <a:tcPr marL="91425" marR="91425" marT="91425" marB="91425"/>
                </a:tc>
                <a:tc>
                  <a:txBody>
                    <a:bodyPr/>
                    <a:lstStyle/>
                    <a:p>
                      <a:pPr marL="0" lvl="0" indent="0" algn="ctr" rtl="0">
                        <a:spcBef>
                          <a:spcPts val="0"/>
                        </a:spcBef>
                        <a:spcAft>
                          <a:spcPts val="0"/>
                        </a:spcAft>
                        <a:buNone/>
                      </a:pPr>
                      <a:r>
                        <a:rPr lang="en" sz="1800">
                          <a:latin typeface="Roboto"/>
                          <a:ea typeface="Roboto"/>
                          <a:cs typeface="Roboto"/>
                          <a:sym typeface="Roboto"/>
                        </a:rPr>
                        <a:t>Honors courses (Honors English II, Honors Algebra 2, Honors Chem ,etc.) </a:t>
                      </a:r>
                      <a:endParaRPr sz="1800">
                        <a:latin typeface="Roboto"/>
                        <a:ea typeface="Roboto"/>
                        <a:cs typeface="Roboto"/>
                        <a:sym typeface="Roboto"/>
                      </a:endParaRPr>
                    </a:p>
                  </a:txBody>
                  <a:tcPr marL="91425" marR="91425" marT="91425" marB="91425"/>
                </a:tc>
                <a:tc>
                  <a:txBody>
                    <a:bodyPr/>
                    <a:lstStyle/>
                    <a:p>
                      <a:pPr marL="0" lvl="0" indent="0" algn="ctr" rtl="0">
                        <a:spcBef>
                          <a:spcPts val="0"/>
                        </a:spcBef>
                        <a:spcAft>
                          <a:spcPts val="0"/>
                        </a:spcAft>
                        <a:buNone/>
                      </a:pPr>
                      <a:r>
                        <a:rPr lang="en" sz="1800">
                          <a:latin typeface="Roboto"/>
                          <a:ea typeface="Roboto"/>
                          <a:cs typeface="Roboto"/>
                          <a:sym typeface="Roboto"/>
                        </a:rPr>
                        <a:t>Dual credit courses,</a:t>
                      </a:r>
                      <a:endParaRPr sz="1800">
                        <a:latin typeface="Roboto"/>
                        <a:ea typeface="Roboto"/>
                        <a:cs typeface="Roboto"/>
                        <a:sym typeface="Roboto"/>
                      </a:endParaRPr>
                    </a:p>
                    <a:p>
                      <a:pPr marL="0" lvl="0" indent="0" algn="ctr" rtl="0">
                        <a:spcBef>
                          <a:spcPts val="0"/>
                        </a:spcBef>
                        <a:spcAft>
                          <a:spcPts val="0"/>
                        </a:spcAft>
                        <a:buNone/>
                      </a:pPr>
                      <a:r>
                        <a:rPr lang="en" sz="1800">
                          <a:latin typeface="Roboto"/>
                          <a:ea typeface="Roboto"/>
                          <a:cs typeface="Roboto"/>
                          <a:sym typeface="Roboto"/>
                        </a:rPr>
                        <a:t> AP courses, Academic Decathlon </a:t>
                      </a:r>
                      <a:endParaRPr sz="1800">
                        <a:latin typeface="Roboto"/>
                        <a:ea typeface="Roboto"/>
                        <a:cs typeface="Roboto"/>
                        <a:sym typeface="Roboto"/>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23"/>
          <p:cNvSpPr txBox="1">
            <a:spLocks noGrp="1"/>
          </p:cNvSpPr>
          <p:nvPr>
            <p:ph type="title"/>
          </p:nvPr>
        </p:nvSpPr>
        <p:spPr>
          <a:xfrm>
            <a:off x="1712152" y="319556"/>
            <a:ext cx="5322600" cy="8838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t>HELLO! I’m…</a:t>
            </a:r>
            <a:endParaRPr dirty="0"/>
          </a:p>
        </p:txBody>
      </p:sp>
      <p:sp>
        <p:nvSpPr>
          <p:cNvPr id="653" name="Google Shape;653;p23"/>
          <p:cNvSpPr txBox="1">
            <a:spLocks noGrp="1"/>
          </p:cNvSpPr>
          <p:nvPr>
            <p:ph type="body" idx="1"/>
          </p:nvPr>
        </p:nvSpPr>
        <p:spPr>
          <a:xfrm>
            <a:off x="1643375" y="1203356"/>
            <a:ext cx="5322600" cy="22359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000" b="1" u="sng" dirty="0" smtClean="0">
                <a:solidFill>
                  <a:schemeClr val="accent1">
                    <a:lumMod val="20000"/>
                    <a:lumOff val="80000"/>
                  </a:schemeClr>
                </a:solidFill>
                <a:highlight>
                  <a:schemeClr val="accent2"/>
                </a:highlight>
              </a:rPr>
              <a:t>Dr. Jessica Ann Robinson, your College and Career Counselor for HHS</a:t>
            </a:r>
            <a:endParaRPr sz="2000" b="1" u="sng" dirty="0">
              <a:solidFill>
                <a:schemeClr val="accent1">
                  <a:lumMod val="20000"/>
                  <a:lumOff val="80000"/>
                </a:schemeClr>
              </a:solidFill>
              <a:highlight>
                <a:schemeClr val="accent2"/>
              </a:highlight>
            </a:endParaRPr>
          </a:p>
          <a:p>
            <a:pPr marL="0" lvl="0" indent="0" algn="l" rtl="0">
              <a:spcBef>
                <a:spcPts val="2100"/>
              </a:spcBef>
              <a:spcAft>
                <a:spcPts val="0"/>
              </a:spcAft>
              <a:buNone/>
            </a:pPr>
            <a:r>
              <a:rPr lang="en-US" b="1" dirty="0" smtClean="0">
                <a:solidFill>
                  <a:schemeClr val="dk1"/>
                </a:solidFill>
              </a:rPr>
              <a:t>What do I do?</a:t>
            </a:r>
          </a:p>
          <a:p>
            <a:pPr marL="285750" lvl="0" indent="-285750" algn="l" rtl="0">
              <a:spcBef>
                <a:spcPts val="2100"/>
              </a:spcBef>
              <a:spcAft>
                <a:spcPts val="0"/>
              </a:spcAft>
              <a:buFont typeface="Arial" panose="020B0604020202020204" pitchFamily="34" charset="0"/>
              <a:buChar char="•"/>
            </a:pPr>
            <a:r>
              <a:rPr lang="en-US" b="1" dirty="0" smtClean="0">
                <a:solidFill>
                  <a:schemeClr val="dk1"/>
                </a:solidFill>
              </a:rPr>
              <a:t>Coordinate dual credit program with HHS counseling team</a:t>
            </a:r>
          </a:p>
          <a:p>
            <a:pPr marL="285750" lvl="0" indent="-285750" algn="l" rtl="0">
              <a:spcBef>
                <a:spcPts val="2100"/>
              </a:spcBef>
              <a:spcAft>
                <a:spcPts val="0"/>
              </a:spcAft>
              <a:buFont typeface="Arial" panose="020B0604020202020204" pitchFamily="34" charset="0"/>
              <a:buChar char="•"/>
            </a:pPr>
            <a:r>
              <a:rPr lang="en-US" b="1" dirty="0" smtClean="0">
                <a:solidFill>
                  <a:schemeClr val="dk1"/>
                </a:solidFill>
              </a:rPr>
              <a:t>One-on-one college and career planning visits</a:t>
            </a:r>
          </a:p>
          <a:p>
            <a:pPr marL="285750" lvl="0" indent="-285750" algn="l" rtl="0">
              <a:spcBef>
                <a:spcPts val="2100"/>
              </a:spcBef>
              <a:spcAft>
                <a:spcPts val="0"/>
              </a:spcAft>
              <a:buFont typeface="Arial" panose="020B0604020202020204" pitchFamily="34" charset="0"/>
              <a:buChar char="•"/>
            </a:pPr>
            <a:r>
              <a:rPr lang="en-US" b="1" dirty="0" smtClean="0">
                <a:solidFill>
                  <a:schemeClr val="dk1"/>
                </a:solidFill>
              </a:rPr>
              <a:t>Classroom presentations</a:t>
            </a:r>
          </a:p>
          <a:p>
            <a:pPr marL="285750" lvl="0" indent="-285750" algn="l" rtl="0">
              <a:spcBef>
                <a:spcPts val="2100"/>
              </a:spcBef>
              <a:spcAft>
                <a:spcPts val="0"/>
              </a:spcAft>
              <a:buFont typeface="Arial" panose="020B0604020202020204" pitchFamily="34" charset="0"/>
              <a:buChar char="•"/>
            </a:pPr>
            <a:r>
              <a:rPr lang="en-US" b="1" dirty="0" smtClean="0">
                <a:solidFill>
                  <a:schemeClr val="dk1"/>
                </a:solidFill>
              </a:rPr>
              <a:t>Major and career exploration</a:t>
            </a:r>
          </a:p>
          <a:p>
            <a:pPr marL="285750" lvl="0" indent="-285750" algn="l" rtl="0">
              <a:spcBef>
                <a:spcPts val="2100"/>
              </a:spcBef>
              <a:spcAft>
                <a:spcPts val="0"/>
              </a:spcAft>
              <a:buFont typeface="Arial" panose="020B0604020202020204" pitchFamily="34" charset="0"/>
              <a:buChar char="•"/>
            </a:pPr>
            <a:r>
              <a:rPr lang="en-US" b="1" dirty="0" smtClean="0">
                <a:solidFill>
                  <a:schemeClr val="dk1"/>
                </a:solidFill>
              </a:rPr>
              <a:t>Scholarship assistance</a:t>
            </a:r>
          </a:p>
          <a:p>
            <a:pPr marL="285750" lvl="0" indent="-285750" algn="l" rtl="0">
              <a:spcBef>
                <a:spcPts val="2100"/>
              </a:spcBef>
              <a:spcAft>
                <a:spcPts val="0"/>
              </a:spcAft>
              <a:buFont typeface="Arial" panose="020B0604020202020204" pitchFamily="34" charset="0"/>
              <a:buChar char="•"/>
            </a:pPr>
            <a:r>
              <a:rPr lang="en-US" b="1" dirty="0" smtClean="0">
                <a:solidFill>
                  <a:schemeClr val="dk1"/>
                </a:solidFill>
              </a:rPr>
              <a:t>College application essay writing</a:t>
            </a:r>
          </a:p>
          <a:p>
            <a:pPr marL="285750" lvl="0" indent="-285750" algn="l" rtl="0">
              <a:spcBef>
                <a:spcPts val="2100"/>
              </a:spcBef>
              <a:spcAft>
                <a:spcPts val="0"/>
              </a:spcAft>
              <a:buFont typeface="Arial" panose="020B0604020202020204" pitchFamily="34" charset="0"/>
              <a:buChar char="•"/>
            </a:pPr>
            <a:endParaRPr lang="en-US" b="1" dirty="0" smtClean="0">
              <a:solidFill>
                <a:schemeClr val="dk1"/>
              </a:solidFill>
            </a:endParaRPr>
          </a:p>
        </p:txBody>
      </p:sp>
      <p:pic>
        <p:nvPicPr>
          <p:cNvPr id="2" name="Picture 1"/>
          <p:cNvPicPr>
            <a:picLocks noChangeAspect="1"/>
          </p:cNvPicPr>
          <p:nvPr/>
        </p:nvPicPr>
        <p:blipFill>
          <a:blip r:embed="rId3"/>
          <a:stretch>
            <a:fillRect/>
          </a:stretch>
        </p:blipFill>
        <p:spPr>
          <a:xfrm>
            <a:off x="7407586" y="1143501"/>
            <a:ext cx="3619500" cy="466725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44"/>
          <p:cNvSpPr txBox="1">
            <a:spLocks noGrp="1"/>
          </p:cNvSpPr>
          <p:nvPr>
            <p:ph type="subTitle" idx="1"/>
          </p:nvPr>
        </p:nvSpPr>
        <p:spPr>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u="sng">
                <a:solidFill>
                  <a:schemeClr val="hlink"/>
                </a:solidFill>
                <a:hlinkClick r:id="rId3"/>
              </a:rPr>
              <a:t>https://www.lisd.net/gpa</a:t>
            </a:r>
            <a:r>
              <a:rPr lang="en"/>
              <a:t> </a:t>
            </a:r>
            <a:endParaRPr/>
          </a:p>
        </p:txBody>
      </p:sp>
      <p:sp>
        <p:nvSpPr>
          <p:cNvPr id="808" name="Google Shape;808;p44"/>
          <p:cNvSpPr txBox="1">
            <a:spLocks noGrp="1"/>
          </p:cNvSpPr>
          <p:nvPr>
            <p:ph type="title"/>
          </p:nvPr>
        </p:nvSpPr>
        <p:spPr>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b="1" dirty="0"/>
              <a:t>GPA/Rank</a:t>
            </a:r>
            <a:endParaRPr b="1" dirty="0"/>
          </a:p>
        </p:txBody>
      </p:sp>
      <p:sp>
        <p:nvSpPr>
          <p:cNvPr id="809" name="Google Shape;809;p44"/>
          <p:cNvSpPr txBox="1">
            <a:spLocks noGrp="1"/>
          </p:cNvSpPr>
          <p:nvPr>
            <p:ph type="body" idx="2"/>
          </p:nvPr>
        </p:nvSpPr>
        <p:spPr>
          <a:xfrm>
            <a:off x="2199000" y="2936250"/>
            <a:ext cx="7794000" cy="9855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dirty="0">
                <a:solidFill>
                  <a:schemeClr val="dk1"/>
                </a:solidFill>
              </a:rPr>
              <a:t>Many factors play a role in determining a student’s class rank/GPA. It is important to understand how this is calculated per LISD.</a:t>
            </a:r>
            <a:endParaRPr dirty="0">
              <a:solidFill>
                <a:schemeClr val="dk1"/>
              </a:solidFill>
            </a:endParaRPr>
          </a:p>
        </p:txBody>
      </p:sp>
      <p:sp>
        <p:nvSpPr>
          <p:cNvPr id="810" name="Google Shape;810;p44"/>
          <p:cNvSpPr txBox="1"/>
          <p:nvPr/>
        </p:nvSpPr>
        <p:spPr>
          <a:xfrm>
            <a:off x="2550900" y="3893500"/>
            <a:ext cx="70902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u="sng">
                <a:solidFill>
                  <a:schemeClr val="hlink"/>
                </a:solidFill>
                <a:latin typeface="Roboto"/>
                <a:ea typeface="Roboto"/>
                <a:cs typeface="Roboto"/>
                <a:sym typeface="Roboto"/>
                <a:hlinkClick r:id="rId4"/>
              </a:rPr>
              <a:t>https://www.collin.edu/gettingstarted/advising/courses_grades.html</a:t>
            </a:r>
            <a:r>
              <a:rPr lang="en" sz="2100" b="1">
                <a:latin typeface="Roboto"/>
                <a:ea typeface="Roboto"/>
                <a:cs typeface="Roboto"/>
                <a:sym typeface="Roboto"/>
              </a:rPr>
              <a:t> </a:t>
            </a:r>
            <a:endParaRPr sz="2100" b="1">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45"/>
          <p:cNvSpPr txBox="1">
            <a:spLocks noGrp="1"/>
          </p:cNvSpPr>
          <p:nvPr>
            <p:ph type="subTitle" idx="1"/>
          </p:nvPr>
        </p:nvSpPr>
        <p:spPr>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sz="2200">
                <a:solidFill>
                  <a:schemeClr val="dk1"/>
                </a:solidFill>
              </a:rPr>
              <a:t>Policy moving forward:</a:t>
            </a:r>
            <a:endParaRPr sz="2200">
              <a:solidFill>
                <a:schemeClr val="dk1"/>
              </a:solidFill>
            </a:endParaRPr>
          </a:p>
        </p:txBody>
      </p:sp>
      <p:sp>
        <p:nvSpPr>
          <p:cNvPr id="816" name="Google Shape;816;p45"/>
          <p:cNvSpPr txBox="1">
            <a:spLocks noGrp="1"/>
          </p:cNvSpPr>
          <p:nvPr>
            <p:ph type="title"/>
          </p:nvPr>
        </p:nvSpPr>
        <p:spPr>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Textbooks</a:t>
            </a:r>
            <a:endParaRPr/>
          </a:p>
        </p:txBody>
      </p:sp>
      <p:sp>
        <p:nvSpPr>
          <p:cNvPr id="817" name="Google Shape;817;p45"/>
          <p:cNvSpPr txBox="1">
            <a:spLocks noGrp="1"/>
          </p:cNvSpPr>
          <p:nvPr>
            <p:ph type="body" idx="2"/>
          </p:nvPr>
        </p:nvSpPr>
        <p:spPr>
          <a:xfrm>
            <a:off x="2199000" y="2908000"/>
            <a:ext cx="7794000" cy="29514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000" dirty="0" smtClean="0">
                <a:solidFill>
                  <a:schemeClr val="dk1"/>
                </a:solidFill>
              </a:rPr>
              <a:t>Students will need to purchase their books every semester fr</a:t>
            </a:r>
            <a:r>
              <a:rPr lang="en-US" sz="2000" dirty="0" smtClean="0">
                <a:solidFill>
                  <a:schemeClr val="dk1"/>
                </a:solidFill>
              </a:rPr>
              <a:t>om Collin College’s bookstore.  </a:t>
            </a:r>
          </a:p>
          <a:p>
            <a:pPr marL="0" lvl="0" indent="0" algn="l" rtl="0">
              <a:spcBef>
                <a:spcPts val="0"/>
              </a:spcBef>
              <a:spcAft>
                <a:spcPts val="0"/>
              </a:spcAft>
              <a:buNone/>
            </a:pPr>
            <a:endParaRPr lang="en-US" sz="2000" dirty="0" smtClean="0">
              <a:solidFill>
                <a:schemeClr val="dk1"/>
              </a:solidFill>
            </a:endParaRPr>
          </a:p>
          <a:p>
            <a:pPr marL="0" lvl="0" indent="0" algn="l" rtl="0">
              <a:spcBef>
                <a:spcPts val="0"/>
              </a:spcBef>
              <a:spcAft>
                <a:spcPts val="0"/>
              </a:spcAft>
              <a:buNone/>
            </a:pPr>
            <a:r>
              <a:rPr lang="en-US" sz="2000" dirty="0" smtClean="0">
                <a:solidFill>
                  <a:schemeClr val="dk1"/>
                </a:solidFill>
              </a:rPr>
              <a:t>Suggestion: Take a family trip to a Collin bookstore, pick up your books, and get your SWAG.</a:t>
            </a:r>
          </a:p>
          <a:p>
            <a:pPr marL="0" lvl="0" indent="0" algn="l" rtl="0">
              <a:spcBef>
                <a:spcPts val="0"/>
              </a:spcBef>
              <a:spcAft>
                <a:spcPts val="0"/>
              </a:spcAft>
              <a:buNone/>
            </a:pPr>
            <a:endParaRPr lang="en-US" sz="2000" dirty="0">
              <a:solidFill>
                <a:schemeClr val="dk1"/>
              </a:solidFill>
            </a:endParaRPr>
          </a:p>
          <a:p>
            <a:pPr marL="0" lvl="0" indent="0" algn="l" rtl="0">
              <a:spcBef>
                <a:spcPts val="0"/>
              </a:spcBef>
              <a:spcAft>
                <a:spcPts val="0"/>
              </a:spcAft>
              <a:buNone/>
            </a:pPr>
            <a:r>
              <a:rPr lang="en-US" sz="2000" b="1" dirty="0" smtClean="0">
                <a:solidFill>
                  <a:schemeClr val="dk1"/>
                </a:solidFill>
              </a:rPr>
              <a:t>Important Note: </a:t>
            </a:r>
            <a:r>
              <a:rPr lang="en-US" sz="2000" dirty="0" smtClean="0">
                <a:solidFill>
                  <a:schemeClr val="dk1"/>
                </a:solidFill>
              </a:rPr>
              <a:t>You are a Collin College student, so please make sure you purchase your textbooks as a part of the experience.  This is the student’s responsibility.</a:t>
            </a:r>
            <a:endParaRPr sz="2000" b="1" dirty="0">
              <a:solidFill>
                <a:schemeClr val="dk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46"/>
          <p:cNvSpPr txBox="1">
            <a:spLocks noGrp="1"/>
          </p:cNvSpPr>
          <p:nvPr>
            <p:ph type="title"/>
          </p:nvPr>
        </p:nvSpPr>
        <p:spPr>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Academic </a:t>
            </a:r>
            <a:endParaRPr/>
          </a:p>
          <a:p>
            <a:pPr marL="0" lvl="0" indent="0" algn="l" rtl="0">
              <a:spcBef>
                <a:spcPts val="0"/>
              </a:spcBef>
              <a:spcAft>
                <a:spcPts val="0"/>
              </a:spcAft>
              <a:buNone/>
            </a:pPr>
            <a:r>
              <a:rPr lang="en">
                <a:highlight>
                  <a:schemeClr val="accent2"/>
                </a:highlight>
              </a:rPr>
              <a:t>Need to Know</a:t>
            </a:r>
            <a:endParaRPr>
              <a:highlight>
                <a:schemeClr val="accent2"/>
              </a:highligh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8" name="Google Shape;828;p47"/>
          <p:cNvSpPr txBox="1">
            <a:spLocks noGrp="1"/>
          </p:cNvSpPr>
          <p:nvPr>
            <p:ph type="title"/>
          </p:nvPr>
        </p:nvSpPr>
        <p:spPr>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t>Academic Need to </a:t>
            </a:r>
            <a:r>
              <a:rPr lang="en" dirty="0" smtClean="0"/>
              <a:t>Know: FERPA</a:t>
            </a:r>
            <a:endParaRPr dirty="0"/>
          </a:p>
        </p:txBody>
      </p:sp>
      <p:sp>
        <p:nvSpPr>
          <p:cNvPr id="827" name="Google Shape;827;p47"/>
          <p:cNvSpPr txBox="1">
            <a:spLocks noGrp="1"/>
          </p:cNvSpPr>
          <p:nvPr>
            <p:ph type="body" idx="1"/>
          </p:nvPr>
        </p:nvSpPr>
        <p:spPr>
          <a:xfrm>
            <a:off x="675744" y="1584721"/>
            <a:ext cx="4185623" cy="576262"/>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dirty="0">
                <a:solidFill>
                  <a:schemeClr val="dk1"/>
                </a:solidFill>
              </a:rPr>
              <a:t>Collin College Grades</a:t>
            </a:r>
            <a:endParaRPr dirty="0">
              <a:solidFill>
                <a:schemeClr val="dk1"/>
              </a:solidFill>
            </a:endParaRPr>
          </a:p>
        </p:txBody>
      </p:sp>
      <p:sp>
        <p:nvSpPr>
          <p:cNvPr id="829" name="Google Shape;829;p47"/>
          <p:cNvSpPr txBox="1">
            <a:spLocks noGrp="1"/>
          </p:cNvSpPr>
          <p:nvPr>
            <p:ph sz="half" idx="2"/>
          </p:nvPr>
        </p:nvSpPr>
        <p:spPr>
          <a:xfrm>
            <a:off x="675744" y="2276608"/>
            <a:ext cx="4185623" cy="3304117"/>
          </a:xfrm>
          <a:prstGeom prst="rect">
            <a:avLst/>
          </a:prstGeom>
        </p:spPr>
        <p:txBody>
          <a:bodyPr spcFirstLastPara="1" wrap="square" lIns="121900" tIns="121900" rIns="121900" bIns="121900" anchor="t" anchorCtr="0">
            <a:noAutofit/>
          </a:bodyPr>
          <a:lstStyle/>
          <a:p>
            <a:pPr>
              <a:spcBef>
                <a:spcPts val="0"/>
              </a:spcBef>
            </a:pPr>
            <a:r>
              <a:rPr lang="en" dirty="0">
                <a:solidFill>
                  <a:schemeClr val="dk1"/>
                </a:solidFill>
              </a:rPr>
              <a:t>Parents are not able to view student dual credit grades in their own account as is done with Skyward. </a:t>
            </a:r>
            <a:endParaRPr dirty="0">
              <a:solidFill>
                <a:schemeClr val="dk1"/>
              </a:solidFill>
            </a:endParaRPr>
          </a:p>
          <a:p>
            <a:pPr>
              <a:spcBef>
                <a:spcPts val="2100"/>
              </a:spcBef>
            </a:pPr>
            <a:r>
              <a:rPr lang="en" dirty="0">
                <a:solidFill>
                  <a:schemeClr val="dk1"/>
                </a:solidFill>
              </a:rPr>
              <a:t>Parents may access student grades through their student’s account </a:t>
            </a:r>
            <a:endParaRPr dirty="0">
              <a:solidFill>
                <a:schemeClr val="dk1"/>
              </a:solidFill>
            </a:endParaRPr>
          </a:p>
          <a:p>
            <a:pPr>
              <a:spcBef>
                <a:spcPts val="2100"/>
              </a:spcBef>
              <a:spcAft>
                <a:spcPts val="2100"/>
              </a:spcAft>
            </a:pPr>
            <a:r>
              <a:rPr lang="en" dirty="0" smtClean="0">
                <a:solidFill>
                  <a:schemeClr val="dk1"/>
                </a:solidFill>
              </a:rPr>
              <a:t>Hebron High School </a:t>
            </a:r>
            <a:r>
              <a:rPr lang="en" dirty="0">
                <a:solidFill>
                  <a:schemeClr val="dk1"/>
                </a:solidFill>
              </a:rPr>
              <a:t>Counselors can access a student’s dual credit grade at anytime by contacting professors through “legitimate educational interest” as defined in the LISD Handbook</a:t>
            </a:r>
            <a:endParaRPr dirty="0">
              <a:solidFill>
                <a:schemeClr val="dk1"/>
              </a:solidFill>
            </a:endParaRPr>
          </a:p>
        </p:txBody>
      </p:sp>
      <p:sp>
        <p:nvSpPr>
          <p:cNvPr id="2" name="Text Placeholder 1"/>
          <p:cNvSpPr>
            <a:spLocks noGrp="1"/>
          </p:cNvSpPr>
          <p:nvPr>
            <p:ph type="body" sz="quarter" idx="3"/>
          </p:nvPr>
        </p:nvSpPr>
        <p:spPr>
          <a:xfrm>
            <a:off x="5088383" y="1584721"/>
            <a:ext cx="4185618" cy="576262"/>
          </a:xfrm>
        </p:spPr>
        <p:txBody>
          <a:bodyPr/>
          <a:lstStyle/>
          <a:p>
            <a:r>
              <a:rPr lang="en-US" dirty="0" smtClean="0"/>
              <a:t>Collin College FERPA Laws</a:t>
            </a:r>
            <a:endParaRPr lang="en-US" dirty="0"/>
          </a:p>
        </p:txBody>
      </p:sp>
      <p:sp>
        <p:nvSpPr>
          <p:cNvPr id="3" name="Content Placeholder 2"/>
          <p:cNvSpPr>
            <a:spLocks noGrp="1"/>
          </p:cNvSpPr>
          <p:nvPr>
            <p:ph sz="quarter" idx="4"/>
          </p:nvPr>
        </p:nvSpPr>
        <p:spPr>
          <a:xfrm>
            <a:off x="5088384" y="2365985"/>
            <a:ext cx="4185617" cy="3304117"/>
          </a:xfrm>
        </p:spPr>
        <p:txBody>
          <a:bodyPr>
            <a:normAutofit lnSpcReduction="10000"/>
          </a:bodyPr>
          <a:lstStyle/>
          <a:p>
            <a:pPr marL="285750" lvl="0" indent="-285750">
              <a:spcBef>
                <a:spcPts val="0"/>
              </a:spcBef>
              <a:buSzPts val="1800"/>
              <a:buChar char="•"/>
            </a:pPr>
            <a:r>
              <a:rPr lang="en-US" dirty="0">
                <a:latin typeface="Calibri" panose="020F0502020204030204" pitchFamily="34" charset="0"/>
                <a:ea typeface="Trebuchet MS"/>
                <a:cs typeface="Calibri" panose="020F0502020204030204" pitchFamily="34" charset="0"/>
                <a:sym typeface="Trebuchet MS"/>
              </a:rPr>
              <a:t>As you may know, college students have a right to confidentiality and privacy. Professors, Collin Counselors, and other Collin College staff cannot provide parents with details about holds or grades, among other information. </a:t>
            </a:r>
            <a:endParaRPr lang="en-US" dirty="0">
              <a:latin typeface="Calibri" panose="020F0502020204030204" pitchFamily="34" charset="0"/>
              <a:cs typeface="Calibri" panose="020F0502020204030204" pitchFamily="34" charset="0"/>
            </a:endParaRPr>
          </a:p>
          <a:p>
            <a:pPr marL="285750" lvl="0" indent="-285750">
              <a:buSzPts val="1800"/>
              <a:buChar char="•"/>
            </a:pPr>
            <a:r>
              <a:rPr lang="en-US" dirty="0">
                <a:latin typeface="Calibri" panose="020F0502020204030204" pitchFamily="34" charset="0"/>
                <a:ea typeface="Trebuchet MS"/>
                <a:cs typeface="Calibri" panose="020F0502020204030204" pitchFamily="34" charset="0"/>
                <a:sym typeface="Trebuchet MS"/>
              </a:rPr>
              <a:t>Students that would like to grant access to their protected information may do so within their Cougar Web. From the “Home” tab, find “Student Quick Links”, and click on: “Review/Update FERPA Authorizations.”</a:t>
            </a:r>
            <a:endParaRPr lang="en-US" dirty="0">
              <a:latin typeface="Calibri" panose="020F0502020204030204" pitchFamily="34" charset="0"/>
              <a:cs typeface="Calibri" panose="020F0502020204030204" pitchFamily="34" charset="0"/>
            </a:endParaRP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sz="5400" dirty="0" smtClean="0"/>
              <a:t>FERPA: The Form</a:t>
            </a:r>
            <a:endParaRPr lang="en-US" sz="5400" dirty="0"/>
          </a:p>
        </p:txBody>
      </p:sp>
      <p:pic>
        <p:nvPicPr>
          <p:cNvPr id="9" name="Content Placeholder 8"/>
          <p:cNvPicPr>
            <a:picLocks noGrp="1" noChangeAspect="1"/>
          </p:cNvPicPr>
          <p:nvPr>
            <p:ph idx="1"/>
          </p:nvPr>
        </p:nvPicPr>
        <p:blipFill>
          <a:blip r:embed="rId3"/>
          <a:stretch>
            <a:fillRect/>
          </a:stretch>
        </p:blipFill>
        <p:spPr>
          <a:xfrm>
            <a:off x="720642" y="2272348"/>
            <a:ext cx="8510754" cy="3657917"/>
          </a:xfrm>
          <a:prstGeom prst="rect">
            <a:avLst/>
          </a:prstGeom>
        </p:spPr>
      </p:pic>
      <p:sp>
        <p:nvSpPr>
          <p:cNvPr id="10" name="Google Shape;154;p2">
            <a:extLst>
              <a:ext uri="{FF2B5EF4-FFF2-40B4-BE49-F238E27FC236}">
                <a16:creationId xmlns:a16="http://schemas.microsoft.com/office/drawing/2014/main" id="{5A3D6692-CF0F-49E1-AB8C-1B47A1C2B4AD}"/>
              </a:ext>
            </a:extLst>
          </p:cNvPr>
          <p:cNvSpPr/>
          <p:nvPr/>
        </p:nvSpPr>
        <p:spPr>
          <a:xfrm rot="9027438">
            <a:off x="7840708" y="4982177"/>
            <a:ext cx="1269174" cy="827539"/>
          </a:xfrm>
          <a:prstGeom prst="rightArrow">
            <a:avLst>
              <a:gd name="adj1" fmla="val 50000"/>
              <a:gd name="adj2" fmla="val 50000"/>
            </a:avLst>
          </a:prstGeom>
          <a:solidFill>
            <a:srgbClr val="FFFF00"/>
          </a:solidFill>
          <a:ln w="38100" cap="rnd"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806703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48"/>
          <p:cNvSpPr txBox="1">
            <a:spLocks noGrp="1"/>
          </p:cNvSpPr>
          <p:nvPr>
            <p:ph type="subTitle" idx="1"/>
          </p:nvPr>
        </p:nvSpPr>
        <p:spPr>
          <a:xfrm>
            <a:off x="1552732" y="824475"/>
            <a:ext cx="7794000" cy="7179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sz="2200" dirty="0">
                <a:solidFill>
                  <a:schemeClr val="dk1"/>
                </a:solidFill>
              </a:rPr>
              <a:t>Check daily!</a:t>
            </a:r>
            <a:endParaRPr sz="2200" dirty="0">
              <a:solidFill>
                <a:schemeClr val="dk1"/>
              </a:solidFill>
            </a:endParaRPr>
          </a:p>
        </p:txBody>
      </p:sp>
      <p:sp>
        <p:nvSpPr>
          <p:cNvPr id="835" name="Google Shape;835;p48"/>
          <p:cNvSpPr txBox="1">
            <a:spLocks noGrp="1"/>
          </p:cNvSpPr>
          <p:nvPr>
            <p:ph type="title"/>
          </p:nvPr>
        </p:nvSpPr>
        <p:spPr>
          <a:xfrm>
            <a:off x="1717737" y="131150"/>
            <a:ext cx="77940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smtClean="0"/>
              <a:t>Canvas Courses</a:t>
            </a:r>
            <a:endParaRPr dirty="0"/>
          </a:p>
        </p:txBody>
      </p:sp>
      <p:sp>
        <p:nvSpPr>
          <p:cNvPr id="836" name="Google Shape;836;p48"/>
          <p:cNvSpPr txBox="1">
            <a:spLocks noGrp="1"/>
          </p:cNvSpPr>
          <p:nvPr>
            <p:ph type="body" idx="2"/>
          </p:nvPr>
        </p:nvSpPr>
        <p:spPr>
          <a:xfrm>
            <a:off x="1635235" y="1334652"/>
            <a:ext cx="7794000" cy="21744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sz="2100" b="1" dirty="0" smtClean="0">
                <a:solidFill>
                  <a:schemeClr val="dk1"/>
                </a:solidFill>
              </a:rPr>
              <a:t>Collin updates each semester, the day students begin class.  </a:t>
            </a:r>
            <a:endParaRPr sz="2100" b="1" dirty="0">
              <a:solidFill>
                <a:schemeClr val="dk1"/>
              </a:solidFill>
            </a:endParaRPr>
          </a:p>
        </p:txBody>
      </p:sp>
      <p:pic>
        <p:nvPicPr>
          <p:cNvPr id="2" name="Picture 1"/>
          <p:cNvPicPr>
            <a:picLocks noChangeAspect="1"/>
          </p:cNvPicPr>
          <p:nvPr/>
        </p:nvPicPr>
        <p:blipFill>
          <a:blip r:embed="rId3"/>
          <a:stretch>
            <a:fillRect/>
          </a:stretch>
        </p:blipFill>
        <p:spPr>
          <a:xfrm>
            <a:off x="636602" y="2095709"/>
            <a:ext cx="7797460" cy="3706689"/>
          </a:xfrm>
          <a:prstGeom prst="rect">
            <a:avLst/>
          </a:prstGeom>
        </p:spPr>
      </p:pic>
      <p:sp>
        <p:nvSpPr>
          <p:cNvPr id="8" name="Google Shape;226;p9"/>
          <p:cNvSpPr txBox="1"/>
          <p:nvPr/>
        </p:nvSpPr>
        <p:spPr>
          <a:xfrm>
            <a:off x="2100110" y="3348909"/>
            <a:ext cx="2435222"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rgbClr val="0066FF"/>
                </a:solidFill>
                <a:latin typeface="Trebuchet MS"/>
                <a:ea typeface="Trebuchet MS"/>
                <a:cs typeface="Trebuchet MS"/>
                <a:sym typeface="Trebuchet MS"/>
              </a:rPr>
              <a:t>From the “My Courses” tab,</a:t>
            </a:r>
            <a:endParaRPr b="1" dirty="0">
              <a:solidFill>
                <a:srgbClr val="0066FF"/>
              </a:solidFill>
            </a:endParaRPr>
          </a:p>
          <a:p>
            <a:pPr marL="0" marR="0" lvl="0" indent="0" algn="ctr" rtl="0">
              <a:spcBef>
                <a:spcPts val="0"/>
              </a:spcBef>
              <a:spcAft>
                <a:spcPts val="0"/>
              </a:spcAft>
              <a:buNone/>
            </a:pPr>
            <a:r>
              <a:rPr lang="en-US" sz="1800" b="1" dirty="0">
                <a:solidFill>
                  <a:srgbClr val="0066FF"/>
                </a:solidFill>
                <a:latin typeface="Trebuchet MS"/>
                <a:ea typeface="Trebuchet MS"/>
                <a:cs typeface="Trebuchet MS"/>
                <a:sym typeface="Trebuchet MS"/>
              </a:rPr>
              <a:t>click on Access Canvas</a:t>
            </a:r>
            <a:endParaRPr b="1" dirty="0">
              <a:solidFill>
                <a:srgbClr val="0066FF"/>
              </a:solidFill>
            </a:endParaRPr>
          </a:p>
        </p:txBody>
      </p:sp>
      <p:sp>
        <p:nvSpPr>
          <p:cNvPr id="4" name="Rectangle 3"/>
          <p:cNvSpPr/>
          <p:nvPr/>
        </p:nvSpPr>
        <p:spPr>
          <a:xfrm>
            <a:off x="5738956" y="1960187"/>
            <a:ext cx="3973859" cy="923330"/>
          </a:xfrm>
          <a:prstGeom prst="rect">
            <a:avLst/>
          </a:prstGeom>
        </p:spPr>
        <p:txBody>
          <a:bodyPr wrap="square">
            <a:spAutoFit/>
          </a:bodyPr>
          <a:lstStyle/>
          <a:p>
            <a:pPr lvl="0" algn="ctr"/>
            <a:r>
              <a:rPr lang="en-US" b="1" dirty="0">
                <a:solidFill>
                  <a:srgbClr val="0066FF"/>
                </a:solidFill>
                <a:ea typeface="Trebuchet MS"/>
                <a:cs typeface="Trebuchet MS"/>
                <a:sym typeface="Trebuchet MS"/>
              </a:rPr>
              <a:t>Once inside Canvas, you can use the side navigation panel to find your class(</a:t>
            </a:r>
            <a:r>
              <a:rPr lang="en-US" b="1" dirty="0" err="1">
                <a:solidFill>
                  <a:srgbClr val="0066FF"/>
                </a:solidFill>
                <a:ea typeface="Trebuchet MS"/>
                <a:cs typeface="Trebuchet MS"/>
                <a:sym typeface="Trebuchet MS"/>
              </a:rPr>
              <a:t>es</a:t>
            </a:r>
            <a:r>
              <a:rPr lang="en-US" b="1" dirty="0">
                <a:solidFill>
                  <a:srgbClr val="0066FF"/>
                </a:solidFill>
                <a:ea typeface="Trebuchet MS"/>
                <a:cs typeface="Trebuchet MS"/>
                <a:sym typeface="Trebuchet MS"/>
              </a:rPr>
              <a:t>)</a:t>
            </a:r>
            <a:endParaRPr lang="en-US" b="1" dirty="0">
              <a:solidFill>
                <a:srgbClr val="0066FF"/>
              </a:solidFill>
            </a:endParaRPr>
          </a:p>
        </p:txBody>
      </p:sp>
      <p:pic>
        <p:nvPicPr>
          <p:cNvPr id="10" name="Google Shape;225;p9"/>
          <p:cNvPicPr preferRelativeResize="0"/>
          <p:nvPr/>
        </p:nvPicPr>
        <p:blipFill rotWithShape="1">
          <a:blip r:embed="rId4">
            <a:alphaModFix/>
          </a:blip>
          <a:srcRect/>
          <a:stretch/>
        </p:blipFill>
        <p:spPr>
          <a:xfrm>
            <a:off x="10991569" y="28575"/>
            <a:ext cx="1038225" cy="6829425"/>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49"/>
          <p:cNvSpPr txBox="1">
            <a:spLocks noGrp="1"/>
          </p:cNvSpPr>
          <p:nvPr>
            <p:ph type="subTitle" idx="1"/>
          </p:nvPr>
        </p:nvSpPr>
        <p:spPr>
          <a:xfrm>
            <a:off x="2199000" y="2048625"/>
            <a:ext cx="7794000" cy="3329700"/>
          </a:xfrm>
          <a:prstGeom prst="rect">
            <a:avLst/>
          </a:prstGeom>
        </p:spPr>
        <p:txBody>
          <a:bodyPr spcFirstLastPara="1" wrap="square" lIns="121900" tIns="121900" rIns="121900" bIns="121900" anchor="t" anchorCtr="0">
            <a:noAutofit/>
          </a:bodyPr>
          <a:lstStyle/>
          <a:p>
            <a:pPr marL="457200" lvl="0" indent="-355600" algn="ctr" rtl="0">
              <a:lnSpc>
                <a:spcPct val="115000"/>
              </a:lnSpc>
              <a:spcBef>
                <a:spcPts val="0"/>
              </a:spcBef>
              <a:spcAft>
                <a:spcPts val="0"/>
              </a:spcAft>
              <a:buClr>
                <a:schemeClr val="dk1"/>
              </a:buClr>
              <a:buSzPts val="2000"/>
              <a:buChar char="-"/>
            </a:pPr>
            <a:r>
              <a:rPr lang="en" sz="2000" dirty="0">
                <a:solidFill>
                  <a:schemeClr val="dk1"/>
                </a:solidFill>
              </a:rPr>
              <a:t>Students need to check BOTH their LISD email AND Collin College email accounts regularly! Important updates and messages from professors, teachers and counselors are sent regularly via email. Connect your email accounts to your phone, iPad or other device so that you don’t miss important communications! </a:t>
            </a:r>
            <a:endParaRPr sz="2000" dirty="0">
              <a:solidFill>
                <a:schemeClr val="dk1"/>
              </a:solidFill>
            </a:endParaRPr>
          </a:p>
          <a:p>
            <a:pPr marL="457200" lvl="0" indent="-355600" algn="ctr" rtl="0">
              <a:lnSpc>
                <a:spcPct val="115000"/>
              </a:lnSpc>
              <a:spcBef>
                <a:spcPts val="0"/>
              </a:spcBef>
              <a:spcAft>
                <a:spcPts val="0"/>
              </a:spcAft>
              <a:buClr>
                <a:schemeClr val="dk1"/>
              </a:buClr>
              <a:buSzPts val="2000"/>
              <a:buChar char="-"/>
            </a:pPr>
            <a:r>
              <a:rPr lang="en" sz="2000" u="sng" dirty="0" smtClean="0">
                <a:solidFill>
                  <a:schemeClr val="dk1"/>
                </a:solidFill>
              </a:rPr>
              <a:t>PARENTS</a:t>
            </a:r>
            <a:r>
              <a:rPr lang="en" sz="2000" u="sng" dirty="0">
                <a:solidFill>
                  <a:schemeClr val="dk1"/>
                </a:solidFill>
              </a:rPr>
              <a:t>: Please ensure your contact #s and email are correct in Skyward</a:t>
            </a:r>
            <a:endParaRPr sz="2000" dirty="0">
              <a:solidFill>
                <a:schemeClr val="dk1"/>
              </a:solidFill>
            </a:endParaRPr>
          </a:p>
        </p:txBody>
      </p:sp>
      <p:sp>
        <p:nvSpPr>
          <p:cNvPr id="842" name="Google Shape;842;p49"/>
          <p:cNvSpPr txBox="1">
            <a:spLocks noGrp="1"/>
          </p:cNvSpPr>
          <p:nvPr>
            <p:ph type="title"/>
          </p:nvPr>
        </p:nvSpPr>
        <p:spPr>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Emails/Communication </a:t>
            </a:r>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YOUR EMAIL</a:t>
            </a:r>
            <a:endParaRPr lang="en-US" dirty="0"/>
          </a:p>
        </p:txBody>
      </p:sp>
      <p:sp>
        <p:nvSpPr>
          <p:cNvPr id="3" name="Content Placeholder 2"/>
          <p:cNvSpPr>
            <a:spLocks noGrp="1"/>
          </p:cNvSpPr>
          <p:nvPr>
            <p:ph idx="1"/>
          </p:nvPr>
        </p:nvSpPr>
        <p:spPr>
          <a:xfrm>
            <a:off x="677334" y="2160589"/>
            <a:ext cx="4754064" cy="3880773"/>
          </a:xfrm>
        </p:spPr>
        <p:txBody>
          <a:bodyPr>
            <a:normAutofit lnSpcReduction="10000"/>
          </a:bodyPr>
          <a:lstStyle/>
          <a:p>
            <a:pPr marL="114300" indent="0">
              <a:buNone/>
            </a:pPr>
            <a:r>
              <a:rPr lang="en-US" b="1" dirty="0">
                <a:solidFill>
                  <a:srgbClr val="0066FF"/>
                </a:solidFill>
                <a:latin typeface="Calibri" panose="020F0502020204030204" pitchFamily="34" charset="0"/>
                <a:cs typeface="Calibri" panose="020F0502020204030204" pitchFamily="34" charset="0"/>
              </a:rPr>
              <a:t>Collin College has transitioned to a more secure login system using Microsoft Office.</a:t>
            </a:r>
          </a:p>
          <a:p>
            <a:pPr marL="114300" indent="0">
              <a:buNone/>
            </a:pPr>
            <a:endParaRPr lang="en-US" b="1" dirty="0">
              <a:solidFill>
                <a:srgbClr val="0066FF"/>
              </a:solidFill>
              <a:latin typeface="Calibri" panose="020F0502020204030204" pitchFamily="34" charset="0"/>
              <a:cs typeface="Calibri" panose="020F0502020204030204" pitchFamily="34" charset="0"/>
            </a:endParaRPr>
          </a:p>
          <a:p>
            <a:pPr marL="114300" indent="0">
              <a:buNone/>
            </a:pPr>
            <a:r>
              <a:rPr lang="en-US" b="1" dirty="0">
                <a:solidFill>
                  <a:srgbClr val="0066FF"/>
                </a:solidFill>
                <a:latin typeface="Calibri" panose="020F0502020204030204" pitchFamily="34" charset="0"/>
                <a:cs typeface="Calibri" panose="020F0502020204030204" pitchFamily="34" charset="0"/>
              </a:rPr>
              <a:t>You will need to download the </a:t>
            </a:r>
            <a:r>
              <a:rPr lang="en-US" b="1" dirty="0" err="1">
                <a:solidFill>
                  <a:srgbClr val="0066FF"/>
                </a:solidFill>
                <a:latin typeface="Calibri" panose="020F0502020204030204" pitchFamily="34" charset="0"/>
                <a:cs typeface="Calibri" panose="020F0502020204030204" pitchFamily="34" charset="0"/>
              </a:rPr>
              <a:t>OneLogin</a:t>
            </a:r>
            <a:r>
              <a:rPr lang="en-US" b="1" dirty="0">
                <a:solidFill>
                  <a:srgbClr val="0066FF"/>
                </a:solidFill>
                <a:latin typeface="Calibri" panose="020F0502020204030204" pitchFamily="34" charset="0"/>
                <a:cs typeface="Calibri" panose="020F0502020204030204" pitchFamily="34" charset="0"/>
              </a:rPr>
              <a:t> app to your phone. </a:t>
            </a:r>
          </a:p>
          <a:p>
            <a:pPr marL="114300" indent="0">
              <a:buNone/>
            </a:pPr>
            <a:endParaRPr lang="en-US" b="1" dirty="0">
              <a:solidFill>
                <a:srgbClr val="0066FF"/>
              </a:solidFill>
              <a:latin typeface="Calibri" panose="020F0502020204030204" pitchFamily="34" charset="0"/>
              <a:cs typeface="Calibri" panose="020F0502020204030204" pitchFamily="34" charset="0"/>
            </a:endParaRPr>
          </a:p>
          <a:p>
            <a:pPr marL="114300" indent="0">
              <a:buNone/>
            </a:pPr>
            <a:r>
              <a:rPr lang="en-US" b="1" dirty="0">
                <a:solidFill>
                  <a:srgbClr val="0066FF"/>
                </a:solidFill>
                <a:latin typeface="Calibri" panose="020F0502020204030204" pitchFamily="34" charset="0"/>
                <a:cs typeface="Calibri" panose="020F0502020204030204" pitchFamily="34" charset="0"/>
              </a:rPr>
              <a:t>Make sure you can log into your Collin email </a:t>
            </a:r>
            <a:r>
              <a:rPr lang="en-US" b="1" u="sng" dirty="0">
                <a:solidFill>
                  <a:srgbClr val="0066FF"/>
                </a:solidFill>
                <a:latin typeface="Calibri" panose="020F0502020204030204" pitchFamily="34" charset="0"/>
                <a:cs typeface="Calibri" panose="020F0502020204030204" pitchFamily="34" charset="0"/>
              </a:rPr>
              <a:t>BEFORE</a:t>
            </a:r>
            <a:r>
              <a:rPr lang="en-US" b="1" dirty="0">
                <a:solidFill>
                  <a:srgbClr val="0066FF"/>
                </a:solidFill>
                <a:latin typeface="Calibri" panose="020F0502020204030204" pitchFamily="34" charset="0"/>
                <a:cs typeface="Calibri" panose="020F0502020204030204" pitchFamily="34" charset="0"/>
              </a:rPr>
              <a:t> the first day of class.</a:t>
            </a:r>
          </a:p>
          <a:p>
            <a:pPr marL="114300" indent="0">
              <a:buNone/>
            </a:pPr>
            <a:endParaRPr lang="en-US" b="1" dirty="0">
              <a:solidFill>
                <a:srgbClr val="0066FF"/>
              </a:solidFill>
              <a:latin typeface="Calibri" panose="020F0502020204030204" pitchFamily="34" charset="0"/>
              <a:cs typeface="Calibri" panose="020F0502020204030204" pitchFamily="34" charset="0"/>
            </a:endParaRPr>
          </a:p>
          <a:p>
            <a:pPr marL="114300" indent="0">
              <a:buNone/>
            </a:pPr>
            <a:r>
              <a:rPr lang="en-US" b="1" dirty="0">
                <a:solidFill>
                  <a:srgbClr val="0066FF"/>
                </a:solidFill>
                <a:latin typeface="Calibri" panose="020F0502020204030204" pitchFamily="34" charset="0"/>
                <a:cs typeface="Calibri" panose="020F0502020204030204" pitchFamily="34" charset="0"/>
              </a:rPr>
              <a:t>This information can be found on the “Home” tab of your </a:t>
            </a:r>
            <a:r>
              <a:rPr lang="en-US" b="1" dirty="0" err="1">
                <a:solidFill>
                  <a:srgbClr val="0066FF"/>
                </a:solidFill>
                <a:latin typeface="Calibri" panose="020F0502020204030204" pitchFamily="34" charset="0"/>
                <a:cs typeface="Calibri" panose="020F0502020204030204" pitchFamily="34" charset="0"/>
              </a:rPr>
              <a:t>CougarWeb</a:t>
            </a:r>
            <a:r>
              <a:rPr lang="en-US" b="1" dirty="0">
                <a:solidFill>
                  <a:srgbClr val="0066FF"/>
                </a:solidFill>
                <a:latin typeface="Calibri" panose="020F0502020204030204" pitchFamily="34" charset="0"/>
                <a:cs typeface="Calibri" panose="020F0502020204030204" pitchFamily="34" charset="0"/>
              </a:rPr>
              <a:t>. We recommend the Outlook app for quick access to your emails.</a:t>
            </a:r>
          </a:p>
          <a:p>
            <a:endParaRPr lang="en-US" b="1" dirty="0">
              <a:solidFill>
                <a:srgbClr val="0066FF"/>
              </a:solidFill>
            </a:endParaRPr>
          </a:p>
        </p:txBody>
      </p:sp>
      <p:pic>
        <p:nvPicPr>
          <p:cNvPr id="4" name="Picture 3">
            <a:extLst>
              <a:ext uri="{FF2B5EF4-FFF2-40B4-BE49-F238E27FC236}">
                <a16:creationId xmlns:a16="http://schemas.microsoft.com/office/drawing/2014/main" id="{738D07A4-4D2A-4CC7-AE3F-BBB688844337}"/>
              </a:ext>
            </a:extLst>
          </p:cNvPr>
          <p:cNvPicPr>
            <a:picLocks noChangeAspect="1"/>
          </p:cNvPicPr>
          <p:nvPr/>
        </p:nvPicPr>
        <p:blipFill>
          <a:blip r:embed="rId3"/>
          <a:stretch>
            <a:fillRect/>
          </a:stretch>
        </p:blipFill>
        <p:spPr>
          <a:xfrm>
            <a:off x="6050165" y="891864"/>
            <a:ext cx="4877481" cy="5239481"/>
          </a:xfrm>
          <a:prstGeom prst="rect">
            <a:avLst/>
          </a:prstGeom>
        </p:spPr>
      </p:pic>
    </p:spTree>
    <p:extLst>
      <p:ext uri="{BB962C8B-B14F-4D97-AF65-F5344CB8AC3E}">
        <p14:creationId xmlns:p14="http://schemas.microsoft.com/office/powerpoint/2010/main" val="6561580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 and SAT Test Dates and Study Resources</a:t>
            </a:r>
            <a:endParaRPr lang="en-US" dirty="0"/>
          </a:p>
        </p:txBody>
      </p:sp>
      <p:sp>
        <p:nvSpPr>
          <p:cNvPr id="3" name="Content Placeholder 2"/>
          <p:cNvSpPr>
            <a:spLocks noGrp="1"/>
          </p:cNvSpPr>
          <p:nvPr>
            <p:ph idx="1"/>
          </p:nvPr>
        </p:nvSpPr>
        <p:spPr/>
        <p:txBody>
          <a:bodyPr/>
          <a:lstStyle/>
          <a:p>
            <a:pPr marL="0" lvl="0" indent="0" algn="ctr">
              <a:spcBef>
                <a:spcPts val="0"/>
              </a:spcBef>
              <a:buNone/>
            </a:pPr>
            <a:r>
              <a:rPr lang="en-US" u="sng" dirty="0">
                <a:solidFill>
                  <a:schemeClr val="hlink"/>
                </a:solidFill>
                <a:hlinkClick r:id="rId3"/>
              </a:rPr>
              <a:t>Khan Academy</a:t>
            </a:r>
            <a:endParaRPr lang="en-US" dirty="0"/>
          </a:p>
          <a:p>
            <a:pPr marL="0" lvl="0" indent="0" algn="ctr">
              <a:spcBef>
                <a:spcPts val="2100"/>
              </a:spcBef>
              <a:buNone/>
            </a:pPr>
            <a:r>
              <a:rPr lang="en-US" u="sng" dirty="0">
                <a:solidFill>
                  <a:schemeClr val="hlink"/>
                </a:solidFill>
                <a:hlinkClick r:id="rId4"/>
              </a:rPr>
              <a:t>Union Test Prep</a:t>
            </a:r>
            <a:endParaRPr lang="en-US" dirty="0"/>
          </a:p>
          <a:p>
            <a:pPr marL="0" lvl="0" indent="0" algn="ctr">
              <a:spcBef>
                <a:spcPts val="2100"/>
              </a:spcBef>
              <a:buNone/>
            </a:pPr>
            <a:r>
              <a:rPr lang="en-US" u="sng" dirty="0">
                <a:solidFill>
                  <a:schemeClr val="hlink"/>
                </a:solidFill>
                <a:hlinkClick r:id="rId5"/>
              </a:rPr>
              <a:t>ACT Test </a:t>
            </a:r>
            <a:r>
              <a:rPr lang="en-US" u="sng" dirty="0" smtClean="0">
                <a:solidFill>
                  <a:schemeClr val="hlink"/>
                </a:solidFill>
                <a:hlinkClick r:id="rId5"/>
              </a:rPr>
              <a:t>Prep</a:t>
            </a:r>
            <a:endParaRPr lang="en-US" u="sng" dirty="0" smtClean="0">
              <a:solidFill>
                <a:schemeClr val="hlink"/>
              </a:solidFill>
            </a:endParaRPr>
          </a:p>
          <a:p>
            <a:pPr marL="0" lvl="0" indent="0" algn="ctr">
              <a:spcBef>
                <a:spcPts val="2100"/>
              </a:spcBef>
              <a:buNone/>
            </a:pPr>
            <a:r>
              <a:rPr lang="en-US" b="1" dirty="0" smtClean="0">
                <a:solidFill>
                  <a:schemeClr val="hlink"/>
                </a:solidFill>
              </a:rPr>
              <a:t>PSAT: Tuesday, October 25th  (ALL 10</a:t>
            </a:r>
            <a:r>
              <a:rPr lang="en-US" b="1" baseline="30000" dirty="0" smtClean="0">
                <a:solidFill>
                  <a:schemeClr val="hlink"/>
                </a:solidFill>
              </a:rPr>
              <a:t>th</a:t>
            </a:r>
            <a:r>
              <a:rPr lang="en-US" b="1" dirty="0" smtClean="0">
                <a:solidFill>
                  <a:schemeClr val="hlink"/>
                </a:solidFill>
              </a:rPr>
              <a:t> and registered 11</a:t>
            </a:r>
            <a:r>
              <a:rPr lang="en-US" b="1" baseline="30000" dirty="0" smtClean="0">
                <a:solidFill>
                  <a:schemeClr val="hlink"/>
                </a:solidFill>
              </a:rPr>
              <a:t>th</a:t>
            </a:r>
            <a:r>
              <a:rPr lang="en-US" b="1" dirty="0" smtClean="0">
                <a:solidFill>
                  <a:schemeClr val="hlink"/>
                </a:solidFill>
              </a:rPr>
              <a:t>)</a:t>
            </a:r>
          </a:p>
          <a:p>
            <a:pPr marL="0" lvl="0" indent="0" algn="ctr">
              <a:spcBef>
                <a:spcPts val="2100"/>
              </a:spcBef>
              <a:buNone/>
            </a:pPr>
            <a:r>
              <a:rPr lang="en-US" b="1" dirty="0" smtClean="0">
                <a:solidFill>
                  <a:schemeClr val="hlink"/>
                </a:solidFill>
              </a:rPr>
              <a:t>SAT: Thursday, October 27</a:t>
            </a:r>
            <a:r>
              <a:rPr lang="en-US" b="1" baseline="30000" dirty="0" smtClean="0">
                <a:solidFill>
                  <a:schemeClr val="hlink"/>
                </a:solidFill>
              </a:rPr>
              <a:t>th</a:t>
            </a:r>
            <a:r>
              <a:rPr lang="en-US" b="1" dirty="0" smtClean="0">
                <a:solidFill>
                  <a:schemeClr val="hlink"/>
                </a:solidFill>
              </a:rPr>
              <a:t> (Seniors ONLY)</a:t>
            </a:r>
            <a:endParaRPr lang="en-US" b="1" dirty="0"/>
          </a:p>
        </p:txBody>
      </p:sp>
    </p:spTree>
    <p:extLst>
      <p:ext uri="{BB962C8B-B14F-4D97-AF65-F5344CB8AC3E}">
        <p14:creationId xmlns:p14="http://schemas.microsoft.com/office/powerpoint/2010/main" val="3661069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54"/>
          <p:cNvSpPr txBox="1">
            <a:spLocks noGrp="1"/>
          </p:cNvSpPr>
          <p:nvPr>
            <p:ph type="title"/>
          </p:nvPr>
        </p:nvSpPr>
        <p:spPr>
          <a:xfrm>
            <a:off x="931505" y="1280527"/>
            <a:ext cx="93354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sz="3600" u="sng" dirty="0">
                <a:solidFill>
                  <a:schemeClr val="accent6"/>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Texas Common Core Numbering System</a:t>
            </a:r>
            <a:endParaRPr sz="3600" dirty="0">
              <a:solidFill>
                <a:schemeClr val="accent6"/>
              </a:solidFill>
            </a:endParaRPr>
          </a:p>
          <a:p>
            <a:pPr marL="0" lvl="0" indent="0" algn="ctr" rtl="0">
              <a:spcBef>
                <a:spcPts val="0"/>
              </a:spcBef>
              <a:spcAft>
                <a:spcPts val="0"/>
              </a:spcAft>
              <a:buNone/>
            </a:pPr>
            <a:endParaRPr dirty="0"/>
          </a:p>
          <a:p>
            <a:pPr marL="0" lvl="0" indent="0" algn="ctr" rtl="0">
              <a:spcBef>
                <a:spcPts val="0"/>
              </a:spcBef>
              <a:spcAft>
                <a:spcPts val="0"/>
              </a:spcAft>
              <a:buNone/>
            </a:pPr>
            <a:endParaRPr dirty="0"/>
          </a:p>
        </p:txBody>
      </p:sp>
      <p:sp>
        <p:nvSpPr>
          <p:cNvPr id="874" name="Google Shape;874;p54"/>
          <p:cNvSpPr txBox="1"/>
          <p:nvPr/>
        </p:nvSpPr>
        <p:spPr>
          <a:xfrm>
            <a:off x="931505" y="2151773"/>
            <a:ext cx="9728100" cy="2646848"/>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2000" b="1" dirty="0">
                <a:solidFill>
                  <a:schemeClr val="dk1"/>
                </a:solidFill>
                <a:highlight>
                  <a:schemeClr val="lt1"/>
                </a:highlight>
                <a:latin typeface="Roboto"/>
                <a:ea typeface="Roboto"/>
                <a:cs typeface="Roboto"/>
                <a:sym typeface="Roboto"/>
              </a:rPr>
              <a:t>The Texas Common Course Numbering System (TCCNS) is a voluntary, co-operative effort among 134 Texas community colleges and universities to facilitate transfer of freshman and sophomore level general academic coursework. TCCNS provides a shared, uniform set of course designations for students and their advisors to use in determining both course equivalency and degree applicability of transfer credit on a statewide basis. When students transfer between two participating TCCNS institutions, a course taken at the sending institution transfers as the course carrying the same TCCNS designation at the receiving institution</a:t>
            </a:r>
            <a:r>
              <a:rPr lang="en" sz="2000" b="1" dirty="0" smtClean="0">
                <a:solidFill>
                  <a:schemeClr val="dk1"/>
                </a:solidFill>
                <a:highlight>
                  <a:schemeClr val="lt1"/>
                </a:highlight>
                <a:latin typeface="Roboto"/>
                <a:ea typeface="Roboto"/>
                <a:cs typeface="Roboto"/>
                <a:sym typeface="Roboto"/>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24"/>
          <p:cNvSpPr txBox="1">
            <a:spLocks noGrp="1"/>
          </p:cNvSpPr>
          <p:nvPr>
            <p:ph type="title"/>
          </p:nvPr>
        </p:nvSpPr>
        <p:spPr>
          <a:xfrm>
            <a:off x="1617896" y="647303"/>
            <a:ext cx="7413600" cy="8838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smtClean="0"/>
              <a:t>Students and Parents:</a:t>
            </a:r>
            <a:br>
              <a:rPr lang="en" dirty="0" smtClean="0"/>
            </a:br>
            <a:r>
              <a:rPr lang="en" dirty="0" smtClean="0"/>
              <a:t>I would LOVE to meet with you!  </a:t>
            </a:r>
            <a:endParaRPr dirty="0"/>
          </a:p>
        </p:txBody>
      </p:sp>
      <p:pic>
        <p:nvPicPr>
          <p:cNvPr id="3" name="Picture 2"/>
          <p:cNvPicPr>
            <a:picLocks noChangeAspect="1"/>
          </p:cNvPicPr>
          <p:nvPr/>
        </p:nvPicPr>
        <p:blipFill>
          <a:blip r:embed="rId3"/>
          <a:stretch>
            <a:fillRect/>
          </a:stretch>
        </p:blipFill>
        <p:spPr>
          <a:xfrm>
            <a:off x="4269676" y="3533847"/>
            <a:ext cx="2110039" cy="2096603"/>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61"/>
          <p:cNvSpPr txBox="1">
            <a:spLocks noGrp="1"/>
          </p:cNvSpPr>
          <p:nvPr>
            <p:ph type="title"/>
          </p:nvPr>
        </p:nvSpPr>
        <p:spPr>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Q&amp;A</a:t>
            </a:r>
            <a:endParaRPr/>
          </a:p>
          <a:p>
            <a:pPr marL="0" lvl="0" indent="0" algn="l" rtl="0">
              <a:spcBef>
                <a:spcPts val="0"/>
              </a:spcBef>
              <a:spcAft>
                <a:spcPts val="0"/>
              </a:spcAft>
              <a:buNone/>
            </a:pPr>
            <a:r>
              <a:rPr lang="en">
                <a:highlight>
                  <a:schemeClr val="accent2"/>
                </a:highlight>
              </a:rPr>
              <a:t>Submissions</a:t>
            </a:r>
            <a:endParaRPr>
              <a:highlight>
                <a:schemeClr val="accent2"/>
              </a:highligh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62"/>
          <p:cNvSpPr txBox="1">
            <a:spLocks noGrp="1"/>
          </p:cNvSpPr>
          <p:nvPr>
            <p:ph type="title"/>
          </p:nvPr>
        </p:nvSpPr>
        <p:spPr>
          <a:xfrm>
            <a:off x="1792750" y="1016925"/>
            <a:ext cx="8821500" cy="20661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sz="4600"/>
              <a:t>Are students required to go to Collin College for anything?</a:t>
            </a:r>
            <a:r>
              <a:rPr lang="en"/>
              <a:t> </a:t>
            </a:r>
            <a:endParaRPr/>
          </a:p>
        </p:txBody>
      </p:sp>
      <p:sp>
        <p:nvSpPr>
          <p:cNvPr id="922" name="Google Shape;922;p62"/>
          <p:cNvSpPr txBox="1">
            <a:spLocks noGrp="1"/>
          </p:cNvSpPr>
          <p:nvPr>
            <p:ph type="body" idx="1"/>
          </p:nvPr>
        </p:nvSpPr>
        <p:spPr>
          <a:xfrm>
            <a:off x="1678925" y="2844475"/>
            <a:ext cx="9148800" cy="2320500"/>
          </a:xfrm>
          <a:prstGeom prst="rect">
            <a:avLst/>
          </a:prstGeom>
        </p:spPr>
        <p:txBody>
          <a:bodyPr spcFirstLastPara="1" wrap="square" lIns="121900" tIns="121900" rIns="121900" bIns="121900" anchor="t" anchorCtr="0">
            <a:noAutofit/>
          </a:bodyPr>
          <a:lstStyle/>
          <a:p>
            <a:pPr marL="0" lvl="0" indent="0" algn="just" rtl="0">
              <a:spcBef>
                <a:spcPts val="0"/>
              </a:spcBef>
              <a:spcAft>
                <a:spcPts val="2100"/>
              </a:spcAft>
              <a:buNone/>
            </a:pPr>
            <a:r>
              <a:rPr lang="en" sz="2000" b="1">
                <a:solidFill>
                  <a:schemeClr val="dk1"/>
                </a:solidFill>
              </a:rPr>
              <a:t>No HOWEVER students can always TSI test there if needed at the Testing Center. We do encourage students to take advantage of opportunities at the Collin College campuses - they/you are paying for them! Examples include the writing lab and math lab with tutors to assist, library, makerspace with access to 3D printers, etc. 9th Grade students will tour the Frisco Campus this fall. </a:t>
            </a:r>
            <a:endParaRPr sz="2000" b="1">
              <a:solidFill>
                <a:schemeClr val="dk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Google Shape;927;p63"/>
          <p:cNvSpPr txBox="1">
            <a:spLocks noGrp="1"/>
          </p:cNvSpPr>
          <p:nvPr>
            <p:ph type="title"/>
          </p:nvPr>
        </p:nvSpPr>
        <p:spPr>
          <a:xfrm>
            <a:off x="1799400" y="1159225"/>
            <a:ext cx="8693400" cy="20661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sz="5200"/>
              <a:t>If a student retakes a class does the new grade replace the old?</a:t>
            </a:r>
            <a:r>
              <a:rPr lang="en"/>
              <a:t> </a:t>
            </a:r>
            <a:endParaRPr/>
          </a:p>
        </p:txBody>
      </p:sp>
      <p:sp>
        <p:nvSpPr>
          <p:cNvPr id="928" name="Google Shape;928;p63"/>
          <p:cNvSpPr txBox="1">
            <a:spLocks noGrp="1"/>
          </p:cNvSpPr>
          <p:nvPr>
            <p:ph type="body" idx="1"/>
          </p:nvPr>
        </p:nvSpPr>
        <p:spPr>
          <a:xfrm>
            <a:off x="2451438" y="3840450"/>
            <a:ext cx="73893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solidFill>
                  <a:schemeClr val="dk1"/>
                </a:solidFill>
              </a:rPr>
              <a:t>FOR LISD - Both grades will stay on the LISD transcript and BOTH are calculated into weighted GPA that determines class rank</a:t>
            </a:r>
            <a:endParaRPr>
              <a:solidFill>
                <a:schemeClr val="dk1"/>
              </a:solidFill>
            </a:endParaRPr>
          </a:p>
          <a:p>
            <a:pPr marL="0" lvl="0" indent="0" algn="ctr" rtl="0">
              <a:spcBef>
                <a:spcPts val="2100"/>
              </a:spcBef>
              <a:spcAft>
                <a:spcPts val="2100"/>
              </a:spcAft>
              <a:buNone/>
            </a:pPr>
            <a:r>
              <a:rPr lang="en">
                <a:solidFill>
                  <a:schemeClr val="dk1"/>
                </a:solidFill>
              </a:rPr>
              <a:t>FOR COLLIN COLLEGE - Both grades are viewable in academic history but only the new grade is factored into GPA </a:t>
            </a:r>
            <a:endParaRPr>
              <a:solidFill>
                <a:schemeClr val="dk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3" name="Google Shape;933;p64"/>
          <p:cNvSpPr txBox="1">
            <a:spLocks noGrp="1"/>
          </p:cNvSpPr>
          <p:nvPr>
            <p:ph type="title"/>
          </p:nvPr>
        </p:nvSpPr>
        <p:spPr>
          <a:xfrm>
            <a:off x="1329900" y="1201900"/>
            <a:ext cx="9632400" cy="20661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t>Can my student drop if they aren’t doing well? </a:t>
            </a:r>
            <a:endParaRPr dirty="0"/>
          </a:p>
        </p:txBody>
      </p:sp>
      <p:sp>
        <p:nvSpPr>
          <p:cNvPr id="934" name="Google Shape;934;p64"/>
          <p:cNvSpPr txBox="1">
            <a:spLocks noGrp="1"/>
          </p:cNvSpPr>
          <p:nvPr>
            <p:ph type="body" idx="1"/>
          </p:nvPr>
        </p:nvSpPr>
        <p:spPr>
          <a:xfrm>
            <a:off x="2451438" y="3139925"/>
            <a:ext cx="7389300" cy="763500"/>
          </a:xfrm>
          <a:prstGeom prst="rect">
            <a:avLst/>
          </a:prstGeom>
        </p:spPr>
        <p:txBody>
          <a:bodyPr spcFirstLastPara="1" wrap="square" lIns="121900" tIns="121900" rIns="121900" bIns="121900" anchor="t" anchorCtr="0">
            <a:noAutofit/>
          </a:bodyPr>
          <a:lstStyle/>
          <a:p>
            <a:pPr marL="0" lvl="0" indent="0" algn="just" rtl="0">
              <a:spcBef>
                <a:spcPts val="0"/>
              </a:spcBef>
              <a:spcAft>
                <a:spcPts val="2100"/>
              </a:spcAft>
              <a:buNone/>
            </a:pPr>
            <a:r>
              <a:rPr lang="en" sz="2000" b="1" dirty="0" smtClean="0">
                <a:solidFill>
                  <a:schemeClr val="dk1"/>
                </a:solidFill>
              </a:rPr>
              <a:t>Please meet with your Hebron counselor BEFORE making this decision to make sure your Hebron schedule can accommodate the change.</a:t>
            </a:r>
          </a:p>
          <a:p>
            <a:pPr marL="0" lvl="0" indent="0" algn="just" rtl="0">
              <a:spcBef>
                <a:spcPts val="0"/>
              </a:spcBef>
              <a:spcAft>
                <a:spcPts val="2100"/>
              </a:spcAft>
              <a:buNone/>
            </a:pPr>
            <a:r>
              <a:rPr lang="en" sz="2000" b="1" dirty="0" smtClean="0">
                <a:solidFill>
                  <a:schemeClr val="dk1"/>
                </a:solidFill>
              </a:rPr>
              <a:t>Please be aware of the last day to drop each semester at COLLIN, as well.</a:t>
            </a:r>
          </a:p>
          <a:p>
            <a:pPr marL="0" lvl="0" indent="0" algn="just" rtl="0">
              <a:spcBef>
                <a:spcPts val="0"/>
              </a:spcBef>
              <a:spcAft>
                <a:spcPts val="2100"/>
              </a:spcAft>
              <a:buNone/>
            </a:pPr>
            <a:r>
              <a:rPr lang="en" sz="2000" b="1" dirty="0" smtClean="0">
                <a:solidFill>
                  <a:srgbClr val="0066FF"/>
                </a:solidFill>
              </a:rPr>
              <a:t>Fall 2022: October 28</a:t>
            </a:r>
            <a:r>
              <a:rPr lang="en" sz="2000" b="1" baseline="30000" dirty="0" smtClean="0">
                <a:solidFill>
                  <a:srgbClr val="0066FF"/>
                </a:solidFill>
              </a:rPr>
              <a:t>th</a:t>
            </a:r>
            <a:r>
              <a:rPr lang="en" sz="2000" b="1" dirty="0" smtClean="0">
                <a:solidFill>
                  <a:srgbClr val="0066FF"/>
                </a:solidFill>
              </a:rPr>
              <a:t>, 2022</a:t>
            </a:r>
          </a:p>
          <a:p>
            <a:pPr marL="0" lvl="0" indent="0" algn="just" rtl="0">
              <a:spcBef>
                <a:spcPts val="0"/>
              </a:spcBef>
              <a:spcAft>
                <a:spcPts val="2100"/>
              </a:spcAft>
              <a:buNone/>
            </a:pPr>
            <a:r>
              <a:rPr lang="en" sz="2000" b="1" dirty="0" smtClean="0">
                <a:solidFill>
                  <a:srgbClr val="0066FF"/>
                </a:solidFill>
              </a:rPr>
              <a:t>Spring 2023: March 31</a:t>
            </a:r>
            <a:r>
              <a:rPr lang="en" sz="2000" b="1" baseline="30000" dirty="0" smtClean="0">
                <a:solidFill>
                  <a:srgbClr val="0066FF"/>
                </a:solidFill>
              </a:rPr>
              <a:t>st</a:t>
            </a:r>
            <a:r>
              <a:rPr lang="en" sz="2000" b="1" dirty="0" smtClean="0">
                <a:solidFill>
                  <a:srgbClr val="0066FF"/>
                </a:solidFill>
              </a:rPr>
              <a:t>, 2023</a:t>
            </a:r>
            <a:endParaRPr sz="2000" b="1" dirty="0">
              <a:solidFill>
                <a:srgbClr val="0066FF"/>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66"/>
          <p:cNvSpPr txBox="1">
            <a:spLocks noGrp="1"/>
          </p:cNvSpPr>
          <p:nvPr>
            <p:ph type="title"/>
          </p:nvPr>
        </p:nvSpPr>
        <p:spPr>
          <a:xfrm>
            <a:off x="2451438" y="1362900"/>
            <a:ext cx="7389300" cy="20661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sz="4200"/>
              <a:t>How can a student see their Collin College course history? </a:t>
            </a:r>
            <a:endParaRPr sz="4200"/>
          </a:p>
        </p:txBody>
      </p:sp>
      <p:sp>
        <p:nvSpPr>
          <p:cNvPr id="946" name="Google Shape;946;p66"/>
          <p:cNvSpPr txBox="1">
            <a:spLocks noGrp="1"/>
          </p:cNvSpPr>
          <p:nvPr>
            <p:ph type="body" idx="1"/>
          </p:nvPr>
        </p:nvSpPr>
        <p:spPr>
          <a:xfrm>
            <a:off x="2286434" y="3047250"/>
            <a:ext cx="73893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sz="2400" b="1" dirty="0" smtClean="0">
                <a:solidFill>
                  <a:schemeClr val="dk1"/>
                </a:solidFill>
              </a:rPr>
              <a:t>Cougar </a:t>
            </a:r>
            <a:r>
              <a:rPr lang="en" sz="2400" b="1" dirty="0">
                <a:solidFill>
                  <a:schemeClr val="dk1"/>
                </a:solidFill>
              </a:rPr>
              <a:t>Compass Degree Audit </a:t>
            </a:r>
            <a:endParaRPr sz="2400" b="1" dirty="0">
              <a:solidFill>
                <a:schemeClr val="dk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3" y="609600"/>
            <a:ext cx="9565793" cy="1320800"/>
          </a:xfrm>
        </p:spPr>
        <p:txBody>
          <a:bodyPr/>
          <a:lstStyle/>
          <a:p>
            <a:r>
              <a:rPr lang="en-US" dirty="0" smtClean="0"/>
              <a:t>Final “Take </a:t>
            </a:r>
            <a:r>
              <a:rPr lang="en-US" dirty="0" err="1" smtClean="0"/>
              <a:t>Aways</a:t>
            </a:r>
            <a:r>
              <a:rPr lang="en-US" dirty="0" smtClean="0"/>
              <a:t>” for Dual Credit Parents</a:t>
            </a:r>
            <a:endParaRPr lang="en-US" dirty="0"/>
          </a:p>
        </p:txBody>
      </p:sp>
      <p:sp>
        <p:nvSpPr>
          <p:cNvPr id="5" name="Content Placeholder 4"/>
          <p:cNvSpPr>
            <a:spLocks noGrp="1"/>
          </p:cNvSpPr>
          <p:nvPr>
            <p:ph idx="1"/>
          </p:nvPr>
        </p:nvSpPr>
        <p:spPr>
          <a:xfrm>
            <a:off x="677333" y="1412443"/>
            <a:ext cx="8596668" cy="4230975"/>
          </a:xfrm>
        </p:spPr>
        <p:txBody>
          <a:bodyPr>
            <a:normAutofit lnSpcReduction="10000"/>
          </a:bodyPr>
          <a:lstStyle/>
          <a:p>
            <a:r>
              <a:rPr lang="en-US" dirty="0" smtClean="0"/>
              <a:t>When in doubt, have your student check COLLIN’s canvas, and check COLLIN email</a:t>
            </a:r>
          </a:p>
          <a:p>
            <a:r>
              <a:rPr lang="en-US" dirty="0" smtClean="0"/>
              <a:t>The student is the main person who needs to contact the professor</a:t>
            </a:r>
          </a:p>
          <a:p>
            <a:r>
              <a:rPr lang="en-US" dirty="0" smtClean="0"/>
              <a:t>If you have questions about your child’s grade, please ask them to pull up their Collin canvas account.</a:t>
            </a:r>
          </a:p>
          <a:p>
            <a:r>
              <a:rPr lang="en-US" dirty="0" smtClean="0"/>
              <a:t>Your student is a college student, and please make sure to fully enjoy this experience—it’s a super neat opportunity for them to develop:</a:t>
            </a:r>
          </a:p>
          <a:p>
            <a:pPr lvl="1"/>
            <a:r>
              <a:rPr lang="en-US" dirty="0" smtClean="0"/>
              <a:t>Personally</a:t>
            </a:r>
          </a:p>
          <a:p>
            <a:pPr lvl="1"/>
            <a:r>
              <a:rPr lang="en-US" dirty="0" smtClean="0"/>
              <a:t>Professionally</a:t>
            </a:r>
          </a:p>
          <a:p>
            <a:pPr lvl="1"/>
            <a:r>
              <a:rPr lang="en-US" dirty="0" smtClean="0"/>
              <a:t>Academically</a:t>
            </a:r>
          </a:p>
          <a:p>
            <a:pPr lvl="1"/>
            <a:r>
              <a:rPr lang="en-US" dirty="0" smtClean="0"/>
              <a:t>Emotionally</a:t>
            </a:r>
          </a:p>
          <a:p>
            <a:pPr lvl="1"/>
            <a:r>
              <a:rPr lang="en-US" dirty="0" smtClean="0"/>
              <a:t>Socially</a:t>
            </a:r>
          </a:p>
          <a:p>
            <a:pPr lvl="1"/>
            <a:endParaRPr lang="en-US" dirty="0"/>
          </a:p>
        </p:txBody>
      </p:sp>
    </p:spTree>
    <p:extLst>
      <p:ext uri="{BB962C8B-B14F-4D97-AF65-F5344CB8AC3E}">
        <p14:creationId xmlns:p14="http://schemas.microsoft.com/office/powerpoint/2010/main" val="42030485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67"/>
          <p:cNvSpPr txBox="1">
            <a:spLocks noGrp="1"/>
          </p:cNvSpPr>
          <p:nvPr>
            <p:ph type="title"/>
          </p:nvPr>
        </p:nvSpPr>
        <p:spPr>
          <a:xfrm>
            <a:off x="2199000" y="969425"/>
            <a:ext cx="77940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Additional Resources </a:t>
            </a:r>
            <a:endParaRPr/>
          </a:p>
        </p:txBody>
      </p:sp>
      <p:sp>
        <p:nvSpPr>
          <p:cNvPr id="952" name="Google Shape;952;p67"/>
          <p:cNvSpPr txBox="1">
            <a:spLocks noGrp="1"/>
          </p:cNvSpPr>
          <p:nvPr>
            <p:ph type="body" idx="2"/>
          </p:nvPr>
        </p:nvSpPr>
        <p:spPr>
          <a:xfrm>
            <a:off x="2199000" y="1886300"/>
            <a:ext cx="7794000" cy="21744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Collin College FAQ: </a:t>
            </a:r>
            <a:r>
              <a:rPr lang="en" u="sng">
                <a:solidFill>
                  <a:schemeClr val="hlink"/>
                </a:solidFill>
                <a:hlinkClick r:id="rId3"/>
              </a:rPr>
              <a:t>https://www.collin.edu/campuslife/studentlife/faqs.html</a:t>
            </a:r>
            <a:r>
              <a:rPr lang="en"/>
              <a:t> </a:t>
            </a:r>
            <a:endParaRPr/>
          </a:p>
          <a:p>
            <a:pPr marL="0" lvl="0" indent="0" algn="ctr" rtl="0">
              <a:spcBef>
                <a:spcPts val="2100"/>
              </a:spcBef>
              <a:spcAft>
                <a:spcPts val="0"/>
              </a:spcAft>
              <a:buNone/>
            </a:pPr>
            <a:r>
              <a:rPr lang="en"/>
              <a:t>Collin College Tutoring Services: </a:t>
            </a:r>
            <a:r>
              <a:rPr lang="en" u="sng">
                <a:solidFill>
                  <a:schemeClr val="hlink"/>
                </a:solidFill>
                <a:hlinkClick r:id="rId4"/>
              </a:rPr>
              <a:t>https://www.collin.edu/studentresources/tutoring/</a:t>
            </a:r>
            <a:r>
              <a:rPr lang="en"/>
              <a:t> </a:t>
            </a:r>
            <a:endParaRPr/>
          </a:p>
          <a:p>
            <a:pPr marL="0" lvl="0" indent="0" algn="ctr" rtl="0">
              <a:spcBef>
                <a:spcPts val="2100"/>
              </a:spcBef>
              <a:spcAft>
                <a:spcPts val="2100"/>
              </a:spcAft>
              <a:buNone/>
            </a:pPr>
            <a:r>
              <a:rPr lang="en"/>
              <a:t>Collin College Disability Services: </a:t>
            </a:r>
            <a:r>
              <a:rPr lang="en" u="sng">
                <a:solidFill>
                  <a:schemeClr val="hlink"/>
                </a:solidFill>
                <a:hlinkClick r:id="rId5"/>
              </a:rPr>
              <a:t>https://www.collin.edu/studentresources/disabilityservices/index.html</a:t>
            </a:r>
            <a:r>
              <a:rPr lang="en"/>
              <a:t> </a:t>
            </a:r>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5" name="Google Shape;1005;p69"/>
          <p:cNvSpPr txBox="1">
            <a:spLocks noGrp="1"/>
          </p:cNvSpPr>
          <p:nvPr>
            <p:ph type="subTitle" idx="1"/>
          </p:nvPr>
        </p:nvSpPr>
        <p:spPr>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dirty="0"/>
              <a:t>DO YOU HAVE ANY QUESTIONS?</a:t>
            </a:r>
            <a:endParaRPr dirty="0"/>
          </a:p>
        </p:txBody>
      </p:sp>
      <p:sp>
        <p:nvSpPr>
          <p:cNvPr id="1004" name="Google Shape;1004;p69"/>
          <p:cNvSpPr txBox="1">
            <a:spLocks noGrp="1"/>
          </p:cNvSpPr>
          <p:nvPr>
            <p:ph type="title"/>
          </p:nvPr>
        </p:nvSpPr>
        <p:spPr>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
              <a:t>THANK YOU!</a:t>
            </a:r>
            <a:endParaRPr/>
          </a:p>
        </p:txBody>
      </p:sp>
      <p:sp>
        <p:nvSpPr>
          <p:cNvPr id="1006" name="Google Shape;1006;p69"/>
          <p:cNvSpPr txBox="1">
            <a:spLocks noGrp="1"/>
          </p:cNvSpPr>
          <p:nvPr>
            <p:ph type="body" idx="2"/>
          </p:nvPr>
        </p:nvSpPr>
        <p:spPr>
          <a:xfrm>
            <a:off x="2885862" y="3651764"/>
            <a:ext cx="6595021" cy="13416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b="1" dirty="0" smtClean="0"/>
              <a:t>Dual Credit Programming Team:</a:t>
            </a:r>
          </a:p>
          <a:p>
            <a:pPr marL="0" lvl="0" indent="0" algn="l" rtl="0">
              <a:spcBef>
                <a:spcPts val="0"/>
              </a:spcBef>
              <a:spcAft>
                <a:spcPts val="0"/>
              </a:spcAft>
              <a:buNone/>
            </a:pPr>
            <a:r>
              <a:rPr lang="en-US" b="1" dirty="0" smtClean="0"/>
              <a:t>Dr. Justin Fields</a:t>
            </a:r>
            <a:r>
              <a:rPr lang="en-US" b="1" smtClean="0"/>
              <a:t>: </a:t>
            </a:r>
            <a:r>
              <a:rPr lang="en-US" b="1" smtClean="0">
                <a:hlinkClick r:id="rId3"/>
              </a:rPr>
              <a:t>FieldsJR@lisd.net</a:t>
            </a:r>
            <a:r>
              <a:rPr lang="en-US" b="1" smtClean="0"/>
              <a:t> </a:t>
            </a:r>
            <a:endParaRPr lang="en-US" b="1" dirty="0" smtClean="0"/>
          </a:p>
          <a:p>
            <a:pPr marL="0" lvl="0" indent="0" algn="l" rtl="0">
              <a:spcBef>
                <a:spcPts val="0"/>
              </a:spcBef>
              <a:spcAft>
                <a:spcPts val="0"/>
              </a:spcAft>
              <a:buNone/>
            </a:pPr>
            <a:r>
              <a:rPr lang="en-US" b="1" dirty="0" smtClean="0"/>
              <a:t>Mrs. Latasha Rayford: </a:t>
            </a:r>
            <a:r>
              <a:rPr lang="en-US" b="1" dirty="0" smtClean="0">
                <a:hlinkClick r:id="rId4"/>
              </a:rPr>
              <a:t>RayfordLM@lisd.net</a:t>
            </a:r>
            <a:r>
              <a:rPr lang="en-US" b="1" dirty="0" smtClean="0"/>
              <a:t> </a:t>
            </a:r>
          </a:p>
          <a:p>
            <a:pPr marL="0" lvl="0" indent="0" algn="l" rtl="0">
              <a:spcBef>
                <a:spcPts val="0"/>
              </a:spcBef>
              <a:spcAft>
                <a:spcPts val="0"/>
              </a:spcAft>
              <a:buNone/>
            </a:pPr>
            <a:r>
              <a:rPr lang="en-US" b="1" dirty="0" smtClean="0"/>
              <a:t>Mrs. Janel Renee: </a:t>
            </a:r>
            <a:r>
              <a:rPr lang="en-US" b="1" dirty="0" smtClean="0">
                <a:hlinkClick r:id="rId5"/>
              </a:rPr>
              <a:t>ReneeJ@lisd.net</a:t>
            </a:r>
            <a:r>
              <a:rPr lang="en-US" b="1" dirty="0" smtClean="0"/>
              <a:t> </a:t>
            </a:r>
          </a:p>
          <a:p>
            <a:pPr marL="0" lvl="0" indent="0" algn="l" rtl="0">
              <a:spcBef>
                <a:spcPts val="0"/>
              </a:spcBef>
              <a:spcAft>
                <a:spcPts val="0"/>
              </a:spcAft>
              <a:buNone/>
            </a:pPr>
            <a:r>
              <a:rPr lang="en-US" b="1" dirty="0" smtClean="0"/>
              <a:t>Dr. Jessica Robinson: </a:t>
            </a:r>
            <a:r>
              <a:rPr lang="en-US" b="1" dirty="0" smtClean="0">
                <a:hlinkClick r:id="rId6"/>
              </a:rPr>
              <a:t>JARobinson@Collin.edu</a:t>
            </a:r>
            <a:r>
              <a:rPr lang="en-US" b="1" dirty="0" smtClean="0"/>
              <a:t> </a:t>
            </a:r>
            <a:endParaRPr b="1" dirty="0"/>
          </a:p>
        </p:txBody>
      </p:sp>
      <p:grpSp>
        <p:nvGrpSpPr>
          <p:cNvPr id="1007" name="Google Shape;1007;p69"/>
          <p:cNvGrpSpPr/>
          <p:nvPr/>
        </p:nvGrpSpPr>
        <p:grpSpPr>
          <a:xfrm>
            <a:off x="9537055" y="2115538"/>
            <a:ext cx="788140" cy="2965544"/>
            <a:chOff x="8686327" y="1939200"/>
            <a:chExt cx="788140" cy="2965544"/>
          </a:xfrm>
        </p:grpSpPr>
        <p:sp>
          <p:nvSpPr>
            <p:cNvPr id="1008" name="Google Shape;1008;p69"/>
            <p:cNvSpPr/>
            <p:nvPr/>
          </p:nvSpPr>
          <p:spPr>
            <a:xfrm rot="10800000">
              <a:off x="8686327" y="4513840"/>
              <a:ext cx="202208" cy="390904"/>
            </a:xfrm>
            <a:custGeom>
              <a:avLst/>
              <a:gdLst/>
              <a:ahLst/>
              <a:cxnLst/>
              <a:rect l="l" t="t" r="r" b="b"/>
              <a:pathLst>
                <a:path w="202208" h="390904" extrusionOk="0">
                  <a:moveTo>
                    <a:pt x="202209" y="390904"/>
                  </a:moveTo>
                  <a:lnTo>
                    <a:pt x="63989" y="160091"/>
                  </a:lnTo>
                  <a:cubicBezTo>
                    <a:pt x="35526" y="112559"/>
                    <a:pt x="6356" y="63119"/>
                    <a:pt x="0" y="8029"/>
                  </a:cubicBezTo>
                  <a:cubicBezTo>
                    <a:pt x="5015" y="-1435"/>
                    <a:pt x="19211" y="-2142"/>
                    <a:pt x="28110" y="3862"/>
                  </a:cubicBezTo>
                  <a:cubicBezTo>
                    <a:pt x="37009" y="9865"/>
                    <a:pt x="41741" y="20106"/>
                    <a:pt x="46120" y="29853"/>
                  </a:cubicBezTo>
                  <a:cubicBezTo>
                    <a:pt x="100433" y="151404"/>
                    <a:pt x="154676" y="272885"/>
                    <a:pt x="202209" y="390904"/>
                  </a:cubicBezTo>
                  <a:close/>
                </a:path>
              </a:pathLst>
            </a:custGeom>
            <a:solidFill>
              <a:schemeClr val="accent3"/>
            </a:solid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9" name="Google Shape;1009;p69"/>
            <p:cNvSpPr/>
            <p:nvPr/>
          </p:nvSpPr>
          <p:spPr>
            <a:xfrm>
              <a:off x="9009593" y="4100995"/>
              <a:ext cx="403075" cy="194909"/>
            </a:xfrm>
            <a:custGeom>
              <a:avLst/>
              <a:gdLst/>
              <a:ahLst/>
              <a:cxnLst/>
              <a:rect l="l" t="t" r="r" b="b"/>
              <a:pathLst>
                <a:path w="403075" h="194909" extrusionOk="0">
                  <a:moveTo>
                    <a:pt x="70" y="71"/>
                  </a:moveTo>
                  <a:cubicBezTo>
                    <a:pt x="63071" y="63495"/>
                    <a:pt x="136736" y="116395"/>
                    <a:pt x="216970" y="155806"/>
                  </a:cubicBezTo>
                  <a:cubicBezTo>
                    <a:pt x="274814" y="184269"/>
                    <a:pt x="340993" y="206022"/>
                    <a:pt x="403075" y="188789"/>
                  </a:cubicBezTo>
                  <a:cubicBezTo>
                    <a:pt x="395800" y="160962"/>
                    <a:pt x="372281" y="139773"/>
                    <a:pt x="346219" y="127413"/>
                  </a:cubicBezTo>
                  <a:cubicBezTo>
                    <a:pt x="320158" y="115053"/>
                    <a:pt x="291483" y="110109"/>
                    <a:pt x="263372" y="103611"/>
                  </a:cubicBezTo>
                  <a:cubicBezTo>
                    <a:pt x="168943" y="81929"/>
                    <a:pt x="78750" y="42236"/>
                    <a:pt x="0" y="0"/>
                  </a:cubicBezTo>
                  <a:close/>
                </a:path>
              </a:pathLst>
            </a:custGeom>
            <a:solidFill>
              <a:schemeClr val="accent3"/>
            </a:solid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0" name="Google Shape;1010;p69"/>
            <p:cNvSpPr/>
            <p:nvPr/>
          </p:nvSpPr>
          <p:spPr>
            <a:xfrm flipH="1">
              <a:off x="9038010" y="3448295"/>
              <a:ext cx="436457" cy="94475"/>
            </a:xfrm>
            <a:custGeom>
              <a:avLst/>
              <a:gdLst/>
              <a:ahLst/>
              <a:cxnLst/>
              <a:rect l="l" t="t" r="r" b="b"/>
              <a:pathLst>
                <a:path w="436457" h="94475" extrusionOk="0">
                  <a:moveTo>
                    <a:pt x="436458" y="22343"/>
                  </a:moveTo>
                  <a:cubicBezTo>
                    <a:pt x="393657" y="46498"/>
                    <a:pt x="350079" y="70935"/>
                    <a:pt x="302194" y="81812"/>
                  </a:cubicBezTo>
                  <a:cubicBezTo>
                    <a:pt x="275708" y="87816"/>
                    <a:pt x="248516" y="89511"/>
                    <a:pt x="221395" y="91206"/>
                  </a:cubicBezTo>
                  <a:cubicBezTo>
                    <a:pt x="160372" y="95020"/>
                    <a:pt x="98078" y="98693"/>
                    <a:pt x="39103" y="82448"/>
                  </a:cubicBezTo>
                  <a:cubicBezTo>
                    <a:pt x="23777" y="78210"/>
                    <a:pt x="7038" y="71006"/>
                    <a:pt x="1600" y="56033"/>
                  </a:cubicBezTo>
                  <a:cubicBezTo>
                    <a:pt x="-3485" y="41907"/>
                    <a:pt x="4142" y="25592"/>
                    <a:pt x="16149" y="16552"/>
                  </a:cubicBezTo>
                  <a:cubicBezTo>
                    <a:pt x="28156" y="7511"/>
                    <a:pt x="43482" y="4263"/>
                    <a:pt x="58385" y="2426"/>
                  </a:cubicBezTo>
                  <a:cubicBezTo>
                    <a:pt x="180713" y="-12618"/>
                    <a:pt x="303324" y="48264"/>
                    <a:pt x="436458" y="22343"/>
                  </a:cubicBezTo>
                  <a:close/>
                </a:path>
              </a:pathLst>
            </a:custGeom>
            <a:solidFill>
              <a:schemeClr val="accent3"/>
            </a:solid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1" name="Google Shape;1011;p69"/>
            <p:cNvSpPr/>
            <p:nvPr/>
          </p:nvSpPr>
          <p:spPr>
            <a:xfrm>
              <a:off x="8981341" y="2513145"/>
              <a:ext cx="453529" cy="344228"/>
            </a:xfrm>
            <a:custGeom>
              <a:avLst/>
              <a:gdLst/>
              <a:ahLst/>
              <a:cxnLst/>
              <a:rect l="l" t="t" r="r" b="b"/>
              <a:pathLst>
                <a:path w="453529" h="344228" extrusionOk="0">
                  <a:moveTo>
                    <a:pt x="0" y="344228"/>
                  </a:moveTo>
                  <a:cubicBezTo>
                    <a:pt x="77691" y="207563"/>
                    <a:pt x="195075" y="93781"/>
                    <a:pt x="334142" y="20539"/>
                  </a:cubicBezTo>
                  <a:cubicBezTo>
                    <a:pt x="352435" y="10863"/>
                    <a:pt x="371716" y="1752"/>
                    <a:pt x="392340" y="198"/>
                  </a:cubicBezTo>
                  <a:cubicBezTo>
                    <a:pt x="412963" y="-1356"/>
                    <a:pt x="435493" y="6202"/>
                    <a:pt x="446582" y="23717"/>
                  </a:cubicBezTo>
                  <a:cubicBezTo>
                    <a:pt x="459083" y="43564"/>
                    <a:pt x="453504" y="70685"/>
                    <a:pt x="439449" y="89472"/>
                  </a:cubicBezTo>
                  <a:cubicBezTo>
                    <a:pt x="425394" y="108259"/>
                    <a:pt x="404558" y="120549"/>
                    <a:pt x="384288" y="132273"/>
                  </a:cubicBezTo>
                  <a:cubicBezTo>
                    <a:pt x="259629" y="204384"/>
                    <a:pt x="134052" y="274942"/>
                    <a:pt x="70" y="344228"/>
                  </a:cubicBezTo>
                  <a:close/>
                </a:path>
              </a:pathLst>
            </a:custGeom>
            <a:solidFill>
              <a:schemeClr val="accent3"/>
            </a:solid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2" name="Google Shape;1012;p69"/>
            <p:cNvSpPr/>
            <p:nvPr/>
          </p:nvSpPr>
          <p:spPr>
            <a:xfrm>
              <a:off x="8735767" y="1939200"/>
              <a:ext cx="143235" cy="437689"/>
            </a:xfrm>
            <a:custGeom>
              <a:avLst/>
              <a:gdLst/>
              <a:ahLst/>
              <a:cxnLst/>
              <a:rect l="l" t="t" r="r" b="b"/>
              <a:pathLst>
                <a:path w="143235" h="437689" extrusionOk="0">
                  <a:moveTo>
                    <a:pt x="0" y="437690"/>
                  </a:moveTo>
                  <a:cubicBezTo>
                    <a:pt x="7698" y="296998"/>
                    <a:pt x="40611" y="157649"/>
                    <a:pt x="96690" y="28329"/>
                  </a:cubicBezTo>
                  <a:cubicBezTo>
                    <a:pt x="103612" y="12296"/>
                    <a:pt x="119644" y="-6703"/>
                    <a:pt x="134617" y="2337"/>
                  </a:cubicBezTo>
                  <a:cubicBezTo>
                    <a:pt x="146271" y="9400"/>
                    <a:pt x="143940" y="26704"/>
                    <a:pt x="140126" y="39700"/>
                  </a:cubicBezTo>
                  <a:cubicBezTo>
                    <a:pt x="99657" y="177142"/>
                    <a:pt x="54242" y="313102"/>
                    <a:pt x="0" y="437619"/>
                  </a:cubicBezTo>
                  <a:close/>
                </a:path>
              </a:pathLst>
            </a:custGeom>
            <a:solidFill>
              <a:schemeClr val="accent3"/>
            </a:solid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13" name="Google Shape;1013;p69"/>
          <p:cNvGrpSpPr/>
          <p:nvPr/>
        </p:nvGrpSpPr>
        <p:grpSpPr>
          <a:xfrm flipH="1">
            <a:off x="1866805" y="2115538"/>
            <a:ext cx="788140" cy="2965544"/>
            <a:chOff x="8686327" y="1939200"/>
            <a:chExt cx="788140" cy="2965544"/>
          </a:xfrm>
        </p:grpSpPr>
        <p:sp>
          <p:nvSpPr>
            <p:cNvPr id="1014" name="Google Shape;1014;p69"/>
            <p:cNvSpPr/>
            <p:nvPr/>
          </p:nvSpPr>
          <p:spPr>
            <a:xfrm rot="10800000">
              <a:off x="8686327" y="4513840"/>
              <a:ext cx="202208" cy="390904"/>
            </a:xfrm>
            <a:custGeom>
              <a:avLst/>
              <a:gdLst/>
              <a:ahLst/>
              <a:cxnLst/>
              <a:rect l="l" t="t" r="r" b="b"/>
              <a:pathLst>
                <a:path w="202208" h="390904" extrusionOk="0">
                  <a:moveTo>
                    <a:pt x="202209" y="390904"/>
                  </a:moveTo>
                  <a:lnTo>
                    <a:pt x="63989" y="160091"/>
                  </a:lnTo>
                  <a:cubicBezTo>
                    <a:pt x="35526" y="112559"/>
                    <a:pt x="6356" y="63119"/>
                    <a:pt x="0" y="8029"/>
                  </a:cubicBezTo>
                  <a:cubicBezTo>
                    <a:pt x="5015" y="-1435"/>
                    <a:pt x="19211" y="-2142"/>
                    <a:pt x="28110" y="3862"/>
                  </a:cubicBezTo>
                  <a:cubicBezTo>
                    <a:pt x="37009" y="9865"/>
                    <a:pt x="41741" y="20106"/>
                    <a:pt x="46120" y="29853"/>
                  </a:cubicBezTo>
                  <a:cubicBezTo>
                    <a:pt x="100433" y="151404"/>
                    <a:pt x="154676" y="272885"/>
                    <a:pt x="202209" y="390904"/>
                  </a:cubicBezTo>
                  <a:close/>
                </a:path>
              </a:pathLst>
            </a:custGeom>
            <a:solidFill>
              <a:schemeClr val="accent3"/>
            </a:solid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5" name="Google Shape;1015;p69"/>
            <p:cNvSpPr/>
            <p:nvPr/>
          </p:nvSpPr>
          <p:spPr>
            <a:xfrm>
              <a:off x="9009593" y="4100995"/>
              <a:ext cx="403075" cy="194909"/>
            </a:xfrm>
            <a:custGeom>
              <a:avLst/>
              <a:gdLst/>
              <a:ahLst/>
              <a:cxnLst/>
              <a:rect l="l" t="t" r="r" b="b"/>
              <a:pathLst>
                <a:path w="403075" h="194909" extrusionOk="0">
                  <a:moveTo>
                    <a:pt x="70" y="71"/>
                  </a:moveTo>
                  <a:cubicBezTo>
                    <a:pt x="63071" y="63495"/>
                    <a:pt x="136736" y="116395"/>
                    <a:pt x="216970" y="155806"/>
                  </a:cubicBezTo>
                  <a:cubicBezTo>
                    <a:pt x="274814" y="184269"/>
                    <a:pt x="340993" y="206022"/>
                    <a:pt x="403075" y="188789"/>
                  </a:cubicBezTo>
                  <a:cubicBezTo>
                    <a:pt x="395800" y="160962"/>
                    <a:pt x="372281" y="139773"/>
                    <a:pt x="346219" y="127413"/>
                  </a:cubicBezTo>
                  <a:cubicBezTo>
                    <a:pt x="320158" y="115053"/>
                    <a:pt x="291483" y="110109"/>
                    <a:pt x="263372" y="103611"/>
                  </a:cubicBezTo>
                  <a:cubicBezTo>
                    <a:pt x="168943" y="81929"/>
                    <a:pt x="78750" y="42236"/>
                    <a:pt x="0" y="0"/>
                  </a:cubicBezTo>
                  <a:close/>
                </a:path>
              </a:pathLst>
            </a:custGeom>
            <a:solidFill>
              <a:schemeClr val="accent3"/>
            </a:solid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6" name="Google Shape;1016;p69"/>
            <p:cNvSpPr/>
            <p:nvPr/>
          </p:nvSpPr>
          <p:spPr>
            <a:xfrm flipH="1">
              <a:off x="9038010" y="3448295"/>
              <a:ext cx="436457" cy="94475"/>
            </a:xfrm>
            <a:custGeom>
              <a:avLst/>
              <a:gdLst/>
              <a:ahLst/>
              <a:cxnLst/>
              <a:rect l="l" t="t" r="r" b="b"/>
              <a:pathLst>
                <a:path w="436457" h="94475" extrusionOk="0">
                  <a:moveTo>
                    <a:pt x="436458" y="22343"/>
                  </a:moveTo>
                  <a:cubicBezTo>
                    <a:pt x="393657" y="46498"/>
                    <a:pt x="350079" y="70935"/>
                    <a:pt x="302194" y="81812"/>
                  </a:cubicBezTo>
                  <a:cubicBezTo>
                    <a:pt x="275708" y="87816"/>
                    <a:pt x="248516" y="89511"/>
                    <a:pt x="221395" y="91206"/>
                  </a:cubicBezTo>
                  <a:cubicBezTo>
                    <a:pt x="160372" y="95020"/>
                    <a:pt x="98078" y="98693"/>
                    <a:pt x="39103" y="82448"/>
                  </a:cubicBezTo>
                  <a:cubicBezTo>
                    <a:pt x="23777" y="78210"/>
                    <a:pt x="7038" y="71006"/>
                    <a:pt x="1600" y="56033"/>
                  </a:cubicBezTo>
                  <a:cubicBezTo>
                    <a:pt x="-3485" y="41907"/>
                    <a:pt x="4142" y="25592"/>
                    <a:pt x="16149" y="16552"/>
                  </a:cubicBezTo>
                  <a:cubicBezTo>
                    <a:pt x="28156" y="7511"/>
                    <a:pt x="43482" y="4263"/>
                    <a:pt x="58385" y="2426"/>
                  </a:cubicBezTo>
                  <a:cubicBezTo>
                    <a:pt x="180713" y="-12618"/>
                    <a:pt x="303324" y="48264"/>
                    <a:pt x="436458" y="22343"/>
                  </a:cubicBezTo>
                  <a:close/>
                </a:path>
              </a:pathLst>
            </a:custGeom>
            <a:solidFill>
              <a:schemeClr val="accent3"/>
            </a:solid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7" name="Google Shape;1017;p69"/>
            <p:cNvSpPr/>
            <p:nvPr/>
          </p:nvSpPr>
          <p:spPr>
            <a:xfrm>
              <a:off x="8981341" y="2513145"/>
              <a:ext cx="453529" cy="344228"/>
            </a:xfrm>
            <a:custGeom>
              <a:avLst/>
              <a:gdLst/>
              <a:ahLst/>
              <a:cxnLst/>
              <a:rect l="l" t="t" r="r" b="b"/>
              <a:pathLst>
                <a:path w="453529" h="344228" extrusionOk="0">
                  <a:moveTo>
                    <a:pt x="0" y="344228"/>
                  </a:moveTo>
                  <a:cubicBezTo>
                    <a:pt x="77691" y="207563"/>
                    <a:pt x="195075" y="93781"/>
                    <a:pt x="334142" y="20539"/>
                  </a:cubicBezTo>
                  <a:cubicBezTo>
                    <a:pt x="352435" y="10863"/>
                    <a:pt x="371716" y="1752"/>
                    <a:pt x="392340" y="198"/>
                  </a:cubicBezTo>
                  <a:cubicBezTo>
                    <a:pt x="412963" y="-1356"/>
                    <a:pt x="435493" y="6202"/>
                    <a:pt x="446582" y="23717"/>
                  </a:cubicBezTo>
                  <a:cubicBezTo>
                    <a:pt x="459083" y="43564"/>
                    <a:pt x="453504" y="70685"/>
                    <a:pt x="439449" y="89472"/>
                  </a:cubicBezTo>
                  <a:cubicBezTo>
                    <a:pt x="425394" y="108259"/>
                    <a:pt x="404558" y="120549"/>
                    <a:pt x="384288" y="132273"/>
                  </a:cubicBezTo>
                  <a:cubicBezTo>
                    <a:pt x="259629" y="204384"/>
                    <a:pt x="134052" y="274942"/>
                    <a:pt x="70" y="344228"/>
                  </a:cubicBezTo>
                  <a:close/>
                </a:path>
              </a:pathLst>
            </a:custGeom>
            <a:solidFill>
              <a:schemeClr val="accent3"/>
            </a:solid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8" name="Google Shape;1018;p69"/>
            <p:cNvSpPr/>
            <p:nvPr/>
          </p:nvSpPr>
          <p:spPr>
            <a:xfrm>
              <a:off x="8735767" y="1939200"/>
              <a:ext cx="143235" cy="437689"/>
            </a:xfrm>
            <a:custGeom>
              <a:avLst/>
              <a:gdLst/>
              <a:ahLst/>
              <a:cxnLst/>
              <a:rect l="l" t="t" r="r" b="b"/>
              <a:pathLst>
                <a:path w="143235" h="437689" extrusionOk="0">
                  <a:moveTo>
                    <a:pt x="0" y="437690"/>
                  </a:moveTo>
                  <a:cubicBezTo>
                    <a:pt x="7698" y="296998"/>
                    <a:pt x="40611" y="157649"/>
                    <a:pt x="96690" y="28329"/>
                  </a:cubicBezTo>
                  <a:cubicBezTo>
                    <a:pt x="103612" y="12296"/>
                    <a:pt x="119644" y="-6703"/>
                    <a:pt x="134617" y="2337"/>
                  </a:cubicBezTo>
                  <a:cubicBezTo>
                    <a:pt x="146271" y="9400"/>
                    <a:pt x="143940" y="26704"/>
                    <a:pt x="140126" y="39700"/>
                  </a:cubicBezTo>
                  <a:cubicBezTo>
                    <a:pt x="99657" y="177142"/>
                    <a:pt x="54242" y="313102"/>
                    <a:pt x="0" y="437619"/>
                  </a:cubicBezTo>
                  <a:close/>
                </a:path>
              </a:pathLst>
            </a:custGeom>
            <a:solidFill>
              <a:schemeClr val="accent3"/>
            </a:solid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25"/>
          <p:cNvSpPr txBox="1">
            <a:spLocks noGrp="1"/>
          </p:cNvSpPr>
          <p:nvPr>
            <p:ph type="title"/>
          </p:nvPr>
        </p:nvSpPr>
        <p:spPr>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sz="3500" b="1" dirty="0" smtClean="0"/>
              <a:t>Role Clarification: Dr. Robinson versus HHS Counseling Team</a:t>
            </a:r>
            <a:endParaRPr sz="3500" b="1" dirty="0"/>
          </a:p>
        </p:txBody>
      </p:sp>
      <p:sp>
        <p:nvSpPr>
          <p:cNvPr id="2" name="Text Placeholder 1"/>
          <p:cNvSpPr>
            <a:spLocks noGrp="1"/>
          </p:cNvSpPr>
          <p:nvPr>
            <p:ph type="body" idx="1"/>
          </p:nvPr>
        </p:nvSpPr>
        <p:spPr/>
        <p:txBody>
          <a:bodyPr/>
          <a:lstStyle/>
          <a:p>
            <a:r>
              <a:rPr lang="en-US" dirty="0" smtClean="0"/>
              <a:t>Dr. Robinson’s Role	</a:t>
            </a:r>
            <a:endParaRPr lang="en-US" dirty="0"/>
          </a:p>
        </p:txBody>
      </p:sp>
      <p:sp>
        <p:nvSpPr>
          <p:cNvPr id="3" name="Content Placeholder 2"/>
          <p:cNvSpPr>
            <a:spLocks noGrp="1"/>
          </p:cNvSpPr>
          <p:nvPr>
            <p:ph sz="half" idx="2"/>
          </p:nvPr>
        </p:nvSpPr>
        <p:spPr/>
        <p:txBody>
          <a:bodyPr/>
          <a:lstStyle/>
          <a:p>
            <a:r>
              <a:rPr lang="en-US" dirty="0" smtClean="0"/>
              <a:t>Works for Collin Community College</a:t>
            </a:r>
          </a:p>
          <a:p>
            <a:r>
              <a:rPr lang="en-US" dirty="0" smtClean="0"/>
              <a:t>Focuses on Dual Credit and College and Career Planning</a:t>
            </a:r>
          </a:p>
          <a:p>
            <a:r>
              <a:rPr lang="en-US" dirty="0" smtClean="0"/>
              <a:t>Does not work for LISD</a:t>
            </a:r>
          </a:p>
          <a:p>
            <a:r>
              <a:rPr lang="en-US" dirty="0" smtClean="0"/>
              <a:t>Suggestions for Dual Credit versus Advanced Academics classes</a:t>
            </a:r>
          </a:p>
          <a:p>
            <a:r>
              <a:rPr lang="en-US" dirty="0" smtClean="0"/>
              <a:t>Support and insight into College and Career planning process</a:t>
            </a:r>
            <a:endParaRPr lang="en-US" dirty="0"/>
          </a:p>
        </p:txBody>
      </p:sp>
      <p:sp>
        <p:nvSpPr>
          <p:cNvPr id="4" name="Text Placeholder 3"/>
          <p:cNvSpPr>
            <a:spLocks noGrp="1"/>
          </p:cNvSpPr>
          <p:nvPr>
            <p:ph type="body" sz="quarter" idx="3"/>
          </p:nvPr>
        </p:nvSpPr>
        <p:spPr/>
        <p:txBody>
          <a:bodyPr/>
          <a:lstStyle/>
          <a:p>
            <a:r>
              <a:rPr lang="en-US" dirty="0" smtClean="0"/>
              <a:t>HHS Counselors’ Roles</a:t>
            </a:r>
            <a:endParaRPr lang="en-US" dirty="0"/>
          </a:p>
        </p:txBody>
      </p:sp>
      <p:sp>
        <p:nvSpPr>
          <p:cNvPr id="5" name="Content Placeholder 4"/>
          <p:cNvSpPr>
            <a:spLocks noGrp="1"/>
          </p:cNvSpPr>
          <p:nvPr>
            <p:ph sz="quarter" idx="4"/>
          </p:nvPr>
        </p:nvSpPr>
        <p:spPr>
          <a:xfrm>
            <a:off x="5088384" y="2737245"/>
            <a:ext cx="4578130" cy="3304117"/>
          </a:xfrm>
        </p:spPr>
        <p:txBody>
          <a:bodyPr>
            <a:normAutofit lnSpcReduction="10000"/>
          </a:bodyPr>
          <a:lstStyle/>
          <a:p>
            <a:r>
              <a:rPr lang="en-US" dirty="0" smtClean="0"/>
              <a:t>Work for Lewisville Independent School District</a:t>
            </a:r>
          </a:p>
          <a:p>
            <a:r>
              <a:rPr lang="en-US" dirty="0" smtClean="0"/>
              <a:t>Focuses on high school graduation requirements and other high school requirements</a:t>
            </a:r>
          </a:p>
          <a:p>
            <a:r>
              <a:rPr lang="en-US" dirty="0" smtClean="0"/>
              <a:t>Does not work for Collin College</a:t>
            </a:r>
          </a:p>
          <a:p>
            <a:r>
              <a:rPr lang="en-US" dirty="0" smtClean="0"/>
              <a:t>Facilitates course schedule changes, credit recovery, etc.</a:t>
            </a:r>
          </a:p>
          <a:p>
            <a:r>
              <a:rPr lang="en-US" dirty="0" smtClean="0"/>
              <a:t>Support and insight into college and career planning process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26"/>
          <p:cNvSpPr txBox="1">
            <a:spLocks noGrp="1"/>
          </p:cNvSpPr>
          <p:nvPr>
            <p:ph type="subTitle" idx="1"/>
          </p:nvPr>
        </p:nvSpPr>
        <p:spPr>
          <a:xfrm>
            <a:off x="4227825" y="1952750"/>
            <a:ext cx="3897000" cy="7179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sz="3000" u="sng" dirty="0">
                <a:solidFill>
                  <a:schemeClr val="dk1"/>
                </a:solidFill>
              </a:rPr>
              <a:t>Helpful Contacts</a:t>
            </a:r>
            <a:endParaRPr sz="3000" u="sng" dirty="0">
              <a:solidFill>
                <a:schemeClr val="dk1"/>
              </a:solidFill>
            </a:endParaRPr>
          </a:p>
        </p:txBody>
      </p:sp>
      <p:sp>
        <p:nvSpPr>
          <p:cNvPr id="672" name="Google Shape;672;p26"/>
          <p:cNvSpPr txBox="1">
            <a:spLocks noGrp="1"/>
          </p:cNvSpPr>
          <p:nvPr>
            <p:ph type="title"/>
          </p:nvPr>
        </p:nvSpPr>
        <p:spPr>
          <a:xfrm>
            <a:off x="2279325" y="972200"/>
            <a:ext cx="77940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Collin College</a:t>
            </a:r>
            <a:endParaRPr/>
          </a:p>
        </p:txBody>
      </p:sp>
      <p:sp>
        <p:nvSpPr>
          <p:cNvPr id="673" name="Google Shape;673;p26"/>
          <p:cNvSpPr txBox="1">
            <a:spLocks noGrp="1"/>
          </p:cNvSpPr>
          <p:nvPr>
            <p:ph type="body" idx="2"/>
          </p:nvPr>
        </p:nvSpPr>
        <p:spPr>
          <a:xfrm>
            <a:off x="4406625" y="2553200"/>
            <a:ext cx="3539400" cy="21744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sz="2000" b="1" dirty="0">
                <a:solidFill>
                  <a:schemeClr val="dk1"/>
                </a:solidFill>
              </a:rPr>
              <a:t>Tech Support</a:t>
            </a:r>
            <a:endParaRPr sz="2000" b="1" dirty="0">
              <a:solidFill>
                <a:schemeClr val="dk1"/>
              </a:solidFill>
            </a:endParaRPr>
          </a:p>
          <a:p>
            <a:pPr marL="0" lvl="0" indent="0" algn="ctr" rtl="0">
              <a:spcBef>
                <a:spcPts val="2100"/>
              </a:spcBef>
              <a:spcAft>
                <a:spcPts val="0"/>
              </a:spcAft>
              <a:buNone/>
            </a:pPr>
            <a:r>
              <a:rPr lang="en" dirty="0">
                <a:solidFill>
                  <a:schemeClr val="dk1"/>
                </a:solidFill>
              </a:rPr>
              <a:t>972.377.1777 </a:t>
            </a:r>
            <a:endParaRPr dirty="0">
              <a:solidFill>
                <a:schemeClr val="dk1"/>
              </a:solidFill>
            </a:endParaRPr>
          </a:p>
          <a:p>
            <a:pPr marL="0" lvl="0" indent="0" algn="ctr" rtl="0">
              <a:spcBef>
                <a:spcPts val="2100"/>
              </a:spcBef>
              <a:spcAft>
                <a:spcPts val="0"/>
              </a:spcAft>
              <a:buNone/>
            </a:pPr>
            <a:r>
              <a:rPr lang="en" dirty="0">
                <a:solidFill>
                  <a:schemeClr val="dk1"/>
                </a:solidFill>
              </a:rPr>
              <a:t>(Available 24x7)</a:t>
            </a:r>
            <a:endParaRPr dirty="0">
              <a:solidFill>
                <a:schemeClr val="dk1"/>
              </a:solidFill>
            </a:endParaRPr>
          </a:p>
          <a:p>
            <a:pPr marL="0" lvl="0" indent="0" algn="ctr" rtl="0">
              <a:spcBef>
                <a:spcPts val="2100"/>
              </a:spcBef>
              <a:spcAft>
                <a:spcPts val="2100"/>
              </a:spcAft>
              <a:buNone/>
            </a:pPr>
            <a:r>
              <a:rPr lang="en" dirty="0">
                <a:solidFill>
                  <a:schemeClr val="dk1"/>
                </a:solidFill>
              </a:rPr>
              <a:t>Online learning support: </a:t>
            </a:r>
            <a:r>
              <a:rPr lang="en" u="sng" dirty="0">
                <a:solidFill>
                  <a:schemeClr val="hlink"/>
                </a:solidFill>
                <a:hlinkClick r:id="rId3"/>
              </a:rPr>
              <a:t>https://www.collin.edu/academics/ecollin/gettingstartedonline.html</a:t>
            </a:r>
            <a:r>
              <a:rPr lang="en" dirty="0"/>
              <a:t> </a:t>
            </a:r>
            <a:endParaRPr dirty="0"/>
          </a:p>
        </p:txBody>
      </p:sp>
      <p:sp>
        <p:nvSpPr>
          <p:cNvPr id="674" name="Google Shape;674;p26"/>
          <p:cNvSpPr txBox="1"/>
          <p:nvPr/>
        </p:nvSpPr>
        <p:spPr>
          <a:xfrm>
            <a:off x="7540525" y="2613725"/>
            <a:ext cx="4165200" cy="224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dirty="0">
                <a:latin typeface="Roboto"/>
                <a:ea typeface="Roboto"/>
                <a:cs typeface="Roboto"/>
                <a:sym typeface="Roboto"/>
              </a:rPr>
              <a:t>Bursar/Cashier’s Office</a:t>
            </a:r>
            <a:endParaRPr sz="2000" b="1" dirty="0">
              <a:latin typeface="Roboto"/>
              <a:ea typeface="Roboto"/>
              <a:cs typeface="Roboto"/>
              <a:sym typeface="Roboto"/>
            </a:endParaRPr>
          </a:p>
          <a:p>
            <a:pPr marL="0" lvl="0" indent="0" algn="ctr" rtl="0">
              <a:spcBef>
                <a:spcPts val="0"/>
              </a:spcBef>
              <a:spcAft>
                <a:spcPts val="0"/>
              </a:spcAft>
              <a:buNone/>
            </a:pPr>
            <a:endParaRPr sz="1900" dirty="0">
              <a:latin typeface="Roboto"/>
              <a:ea typeface="Roboto"/>
              <a:cs typeface="Roboto"/>
              <a:sym typeface="Roboto"/>
            </a:endParaRPr>
          </a:p>
          <a:p>
            <a:pPr marL="0" lvl="0" indent="0" algn="ctr" rtl="0">
              <a:spcBef>
                <a:spcPts val="0"/>
              </a:spcBef>
              <a:spcAft>
                <a:spcPts val="0"/>
              </a:spcAft>
              <a:buNone/>
            </a:pPr>
            <a:r>
              <a:rPr lang="en" sz="1900" dirty="0">
                <a:latin typeface="Roboto"/>
                <a:ea typeface="Roboto"/>
                <a:cs typeface="Roboto"/>
                <a:sym typeface="Roboto"/>
              </a:rPr>
              <a:t>Payments, payment plans, refunds, etc. </a:t>
            </a:r>
            <a:endParaRPr sz="1900" dirty="0">
              <a:latin typeface="Roboto"/>
              <a:ea typeface="Roboto"/>
              <a:cs typeface="Roboto"/>
              <a:sym typeface="Roboto"/>
            </a:endParaRPr>
          </a:p>
          <a:p>
            <a:pPr marL="0" lvl="0" indent="0" algn="ctr" rtl="0">
              <a:spcBef>
                <a:spcPts val="0"/>
              </a:spcBef>
              <a:spcAft>
                <a:spcPts val="0"/>
              </a:spcAft>
              <a:buNone/>
            </a:pPr>
            <a:endParaRPr sz="1900" dirty="0">
              <a:latin typeface="Roboto"/>
              <a:ea typeface="Roboto"/>
              <a:cs typeface="Roboto"/>
              <a:sym typeface="Roboto"/>
            </a:endParaRPr>
          </a:p>
          <a:p>
            <a:pPr marL="0" lvl="0" indent="0" algn="ctr" rtl="0">
              <a:spcBef>
                <a:spcPts val="0"/>
              </a:spcBef>
              <a:spcAft>
                <a:spcPts val="0"/>
              </a:spcAft>
              <a:buNone/>
            </a:pPr>
            <a:r>
              <a:rPr lang="en" sz="1900" dirty="0">
                <a:latin typeface="Roboto"/>
                <a:ea typeface="Roboto"/>
                <a:cs typeface="Roboto"/>
                <a:sym typeface="Roboto"/>
              </a:rPr>
              <a:t>Frisco Campus </a:t>
            </a:r>
            <a:endParaRPr sz="1900" dirty="0">
              <a:latin typeface="Roboto"/>
              <a:ea typeface="Roboto"/>
              <a:cs typeface="Roboto"/>
              <a:sym typeface="Roboto"/>
            </a:endParaRPr>
          </a:p>
          <a:p>
            <a:pPr marL="0" lvl="0" indent="0" algn="ctr" rtl="0">
              <a:spcBef>
                <a:spcPts val="0"/>
              </a:spcBef>
              <a:spcAft>
                <a:spcPts val="0"/>
              </a:spcAft>
              <a:buNone/>
            </a:pPr>
            <a:r>
              <a:rPr lang="en" sz="1900" dirty="0">
                <a:latin typeface="Roboto"/>
                <a:ea typeface="Roboto"/>
                <a:cs typeface="Roboto"/>
                <a:sym typeface="Roboto"/>
              </a:rPr>
              <a:t>972.377.1636</a:t>
            </a:r>
            <a:endParaRPr sz="1900" dirty="0">
              <a:latin typeface="Roboto"/>
              <a:ea typeface="Roboto"/>
              <a:cs typeface="Roboto"/>
              <a:sym typeface="Roboto"/>
            </a:endParaRPr>
          </a:p>
        </p:txBody>
      </p:sp>
      <p:sp>
        <p:nvSpPr>
          <p:cNvPr id="675" name="Google Shape;675;p26"/>
          <p:cNvSpPr txBox="1"/>
          <p:nvPr/>
        </p:nvSpPr>
        <p:spPr>
          <a:xfrm>
            <a:off x="1166725" y="2670650"/>
            <a:ext cx="3642300" cy="1954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dirty="0">
                <a:latin typeface="Roboto"/>
                <a:ea typeface="Roboto"/>
                <a:cs typeface="Roboto"/>
                <a:sym typeface="Roboto"/>
              </a:rPr>
              <a:t>Testing Center</a:t>
            </a:r>
            <a:endParaRPr sz="2000" b="1" dirty="0">
              <a:latin typeface="Roboto"/>
              <a:ea typeface="Roboto"/>
              <a:cs typeface="Roboto"/>
              <a:sym typeface="Roboto"/>
            </a:endParaRPr>
          </a:p>
          <a:p>
            <a:pPr marL="0" lvl="0" indent="0" algn="ctr" rtl="0">
              <a:spcBef>
                <a:spcPts val="0"/>
              </a:spcBef>
              <a:spcAft>
                <a:spcPts val="0"/>
              </a:spcAft>
              <a:buNone/>
            </a:pPr>
            <a:endParaRPr sz="1900" dirty="0">
              <a:latin typeface="Roboto"/>
              <a:ea typeface="Roboto"/>
              <a:cs typeface="Roboto"/>
              <a:sym typeface="Roboto"/>
            </a:endParaRPr>
          </a:p>
          <a:p>
            <a:pPr marL="0" lvl="0" indent="0" algn="ctr" rtl="0">
              <a:spcBef>
                <a:spcPts val="0"/>
              </a:spcBef>
              <a:spcAft>
                <a:spcPts val="0"/>
              </a:spcAft>
              <a:buNone/>
            </a:pPr>
            <a:r>
              <a:rPr lang="en" sz="1900" dirty="0">
                <a:latin typeface="Roboto"/>
                <a:ea typeface="Roboto"/>
                <a:cs typeface="Roboto"/>
                <a:sym typeface="Roboto"/>
              </a:rPr>
              <a:t>TSI testing, scores, etc.  </a:t>
            </a:r>
            <a:endParaRPr sz="1900" dirty="0">
              <a:latin typeface="Roboto"/>
              <a:ea typeface="Roboto"/>
              <a:cs typeface="Roboto"/>
              <a:sym typeface="Roboto"/>
            </a:endParaRPr>
          </a:p>
          <a:p>
            <a:pPr marL="0" lvl="0" indent="0" algn="ctr" rtl="0">
              <a:spcBef>
                <a:spcPts val="0"/>
              </a:spcBef>
              <a:spcAft>
                <a:spcPts val="0"/>
              </a:spcAft>
              <a:buNone/>
            </a:pPr>
            <a:endParaRPr sz="1900" dirty="0">
              <a:latin typeface="Roboto"/>
              <a:ea typeface="Roboto"/>
              <a:cs typeface="Roboto"/>
              <a:sym typeface="Roboto"/>
            </a:endParaRPr>
          </a:p>
          <a:p>
            <a:pPr marL="0" lvl="0" indent="0" algn="ctr" rtl="0">
              <a:spcBef>
                <a:spcPts val="0"/>
              </a:spcBef>
              <a:spcAft>
                <a:spcPts val="0"/>
              </a:spcAft>
              <a:buNone/>
            </a:pPr>
            <a:r>
              <a:rPr lang="en" sz="1900" dirty="0">
                <a:latin typeface="Roboto"/>
                <a:ea typeface="Roboto"/>
                <a:cs typeface="Roboto"/>
                <a:sym typeface="Roboto"/>
              </a:rPr>
              <a:t>Frisco Campus</a:t>
            </a:r>
            <a:endParaRPr sz="1900" dirty="0">
              <a:latin typeface="Roboto"/>
              <a:ea typeface="Roboto"/>
              <a:cs typeface="Roboto"/>
              <a:sym typeface="Roboto"/>
            </a:endParaRPr>
          </a:p>
          <a:p>
            <a:pPr marL="0" lvl="0" indent="0" algn="ctr" rtl="0">
              <a:spcBef>
                <a:spcPts val="0"/>
              </a:spcBef>
              <a:spcAft>
                <a:spcPts val="0"/>
              </a:spcAft>
              <a:buNone/>
            </a:pPr>
            <a:r>
              <a:rPr lang="en" sz="1900" dirty="0">
                <a:latin typeface="Roboto"/>
                <a:ea typeface="Roboto"/>
                <a:cs typeface="Roboto"/>
                <a:sym typeface="Roboto"/>
              </a:rPr>
              <a:t>972.377.1522</a:t>
            </a:r>
            <a:endParaRPr sz="1900" dirty="0">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29"/>
          <p:cNvSpPr txBox="1">
            <a:spLocks noGrp="1"/>
          </p:cNvSpPr>
          <p:nvPr>
            <p:ph type="title"/>
          </p:nvPr>
        </p:nvSpPr>
        <p:spPr>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Talking Points Today</a:t>
            </a:r>
            <a:endParaRPr/>
          </a:p>
        </p:txBody>
      </p:sp>
      <p:sp>
        <p:nvSpPr>
          <p:cNvPr id="2" name="Text Placeholder 1"/>
          <p:cNvSpPr>
            <a:spLocks noGrp="1"/>
          </p:cNvSpPr>
          <p:nvPr>
            <p:ph type="body" idx="1"/>
          </p:nvPr>
        </p:nvSpPr>
        <p:spPr/>
        <p:txBody>
          <a:bodyPr/>
          <a:lstStyle/>
          <a:p>
            <a:r>
              <a:rPr lang="en-US" dirty="0" smtClean="0"/>
              <a:t>Expectations of a college student</a:t>
            </a:r>
            <a:endParaRPr lang="en-US" dirty="0"/>
          </a:p>
        </p:txBody>
      </p:sp>
      <p:sp>
        <p:nvSpPr>
          <p:cNvPr id="3" name="Text Placeholder 2"/>
          <p:cNvSpPr>
            <a:spLocks noGrp="1"/>
          </p:cNvSpPr>
          <p:nvPr>
            <p:ph type="body" idx="2"/>
          </p:nvPr>
        </p:nvSpPr>
        <p:spPr/>
        <p:txBody>
          <a:bodyPr/>
          <a:lstStyle/>
          <a:p>
            <a:r>
              <a:rPr lang="en-US" dirty="0" smtClean="0"/>
              <a:t>Academic responsibilities for a college student</a:t>
            </a:r>
            <a:endParaRPr lang="en-US" dirty="0"/>
          </a:p>
        </p:txBody>
      </p:sp>
      <p:sp>
        <p:nvSpPr>
          <p:cNvPr id="5" name="Text Placeholder 4"/>
          <p:cNvSpPr>
            <a:spLocks noGrp="1"/>
          </p:cNvSpPr>
          <p:nvPr>
            <p:ph type="body" idx="4"/>
          </p:nvPr>
        </p:nvSpPr>
        <p:spPr>
          <a:xfrm>
            <a:off x="1977161" y="4869839"/>
            <a:ext cx="3095400" cy="1236300"/>
          </a:xfrm>
        </p:spPr>
        <p:txBody>
          <a:bodyPr/>
          <a:lstStyle/>
          <a:p>
            <a:r>
              <a:rPr lang="en-US" dirty="0" smtClean="0"/>
              <a:t>Common Frequently Asked Questions (FAQs)</a:t>
            </a:r>
            <a:endParaRPr lang="en-US" dirty="0"/>
          </a:p>
        </p:txBody>
      </p:sp>
      <p:sp>
        <p:nvSpPr>
          <p:cNvPr id="693" name="Google Shape;693;p29"/>
          <p:cNvSpPr txBox="1">
            <a:spLocks noGrp="1"/>
          </p:cNvSpPr>
          <p:nvPr>
            <p:ph type="title" idx="5"/>
          </p:nvPr>
        </p:nvSpPr>
        <p:spPr>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t>01 COLLEGIATE EXPECTATIONS</a:t>
            </a:r>
            <a:endParaRPr dirty="0"/>
          </a:p>
        </p:txBody>
      </p:sp>
      <p:sp>
        <p:nvSpPr>
          <p:cNvPr id="694" name="Google Shape;694;p29"/>
          <p:cNvSpPr txBox="1">
            <a:spLocks noGrp="1"/>
          </p:cNvSpPr>
          <p:nvPr>
            <p:ph type="title" idx="6"/>
          </p:nvPr>
        </p:nvSpPr>
        <p:spPr>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t>02 ACADEMIC RESPONSIBILITIES</a:t>
            </a:r>
            <a:endParaRPr dirty="0"/>
          </a:p>
        </p:txBody>
      </p:sp>
      <p:sp>
        <p:nvSpPr>
          <p:cNvPr id="696" name="Google Shape;696;p29"/>
          <p:cNvSpPr txBox="1">
            <a:spLocks noGrp="1"/>
          </p:cNvSpPr>
          <p:nvPr>
            <p:ph type="title" idx="8"/>
          </p:nvPr>
        </p:nvSpPr>
        <p:spPr>
          <a:xfrm>
            <a:off x="2025594" y="4101794"/>
            <a:ext cx="3095400" cy="6501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smtClean="0"/>
              <a:t>04 </a:t>
            </a:r>
            <a:r>
              <a:rPr lang="en" dirty="0"/>
              <a:t>COVER Q&amp;A SUBMISSIONS</a:t>
            </a:r>
            <a:endParaRPr dirty="0"/>
          </a:p>
        </p:txBody>
      </p:sp>
      <p:sp>
        <p:nvSpPr>
          <p:cNvPr id="6" name="Text Placeholder 5"/>
          <p:cNvSpPr>
            <a:spLocks noGrp="1"/>
          </p:cNvSpPr>
          <p:nvPr>
            <p:ph type="body" idx="9"/>
          </p:nvPr>
        </p:nvSpPr>
        <p:spPr/>
        <p:txBody>
          <a:bodyPr/>
          <a:lstStyle/>
          <a:p>
            <a:r>
              <a:rPr lang="en-US" dirty="0" smtClean="0"/>
              <a:t>Academic “Need to Know” bullet points</a:t>
            </a:r>
            <a:endParaRPr lang="en-US" dirty="0"/>
          </a:p>
        </p:txBody>
      </p:sp>
      <p:sp>
        <p:nvSpPr>
          <p:cNvPr id="7" name="Text Placeholder 6"/>
          <p:cNvSpPr>
            <a:spLocks noGrp="1"/>
          </p:cNvSpPr>
          <p:nvPr>
            <p:ph type="body" idx="13"/>
          </p:nvPr>
        </p:nvSpPr>
        <p:spPr>
          <a:xfrm>
            <a:off x="6775262" y="4846920"/>
            <a:ext cx="3095400" cy="1236300"/>
          </a:xfrm>
        </p:spPr>
        <p:txBody>
          <a:bodyPr/>
          <a:lstStyle/>
          <a:p>
            <a:r>
              <a:rPr lang="en-US" dirty="0" smtClean="0"/>
              <a:t>Last-minute take-</a:t>
            </a:r>
            <a:r>
              <a:rPr lang="en-US" dirty="0" err="1" smtClean="0"/>
              <a:t>aways</a:t>
            </a:r>
            <a:endParaRPr lang="en-US" dirty="0"/>
          </a:p>
        </p:txBody>
      </p:sp>
      <p:sp>
        <p:nvSpPr>
          <p:cNvPr id="697" name="Google Shape;697;p29"/>
          <p:cNvSpPr txBox="1">
            <a:spLocks noGrp="1"/>
          </p:cNvSpPr>
          <p:nvPr>
            <p:ph type="title" idx="14"/>
          </p:nvPr>
        </p:nvSpPr>
        <p:spPr>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03 ACADEMIC NEED TO KNOW</a:t>
            </a:r>
            <a:endParaRPr/>
          </a:p>
        </p:txBody>
      </p:sp>
      <p:sp>
        <p:nvSpPr>
          <p:cNvPr id="8" name="Title 7"/>
          <p:cNvSpPr>
            <a:spLocks noGrp="1"/>
          </p:cNvSpPr>
          <p:nvPr>
            <p:ph type="title" idx="15"/>
          </p:nvPr>
        </p:nvSpPr>
        <p:spPr>
          <a:xfrm>
            <a:off x="6665259" y="4150111"/>
            <a:ext cx="3095400" cy="650100"/>
          </a:xfrm>
        </p:spPr>
        <p:txBody>
          <a:bodyPr/>
          <a:lstStyle/>
          <a:p>
            <a:r>
              <a:rPr lang="en-US" dirty="0" smtClean="0"/>
              <a:t>05 REMINDERS</a:t>
            </a:r>
            <a:endParaRPr lang="en-US" dirty="0"/>
          </a:p>
        </p:txBody>
      </p:sp>
      <p:sp>
        <p:nvSpPr>
          <p:cNvPr id="698" name="Google Shape;698;p29"/>
          <p:cNvSpPr/>
          <p:nvPr/>
        </p:nvSpPr>
        <p:spPr>
          <a:xfrm rot="10800000" flipH="1">
            <a:off x="2762242" y="6060389"/>
            <a:ext cx="2145515" cy="45753"/>
          </a:xfrm>
          <a:custGeom>
            <a:avLst/>
            <a:gdLst/>
            <a:ahLst/>
            <a:cxnLst/>
            <a:rect l="l" t="t" r="r" b="b"/>
            <a:pathLst>
              <a:path w="487617" h="28462" extrusionOk="0">
                <a:moveTo>
                  <a:pt x="0" y="28463"/>
                </a:moveTo>
                <a:cubicBezTo>
                  <a:pt x="161809" y="9817"/>
                  <a:pt x="324749" y="282"/>
                  <a:pt x="487617"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99" name="Google Shape;699;p29"/>
          <p:cNvGrpSpPr/>
          <p:nvPr/>
        </p:nvGrpSpPr>
        <p:grpSpPr>
          <a:xfrm rot="10598598">
            <a:off x="1878966" y="752386"/>
            <a:ext cx="1631548" cy="693755"/>
            <a:chOff x="4590347" y="1490179"/>
            <a:chExt cx="1314037" cy="558745"/>
          </a:xfrm>
        </p:grpSpPr>
        <p:sp>
          <p:nvSpPr>
            <p:cNvPr id="700" name="Google Shape;700;p29"/>
            <p:cNvSpPr/>
            <p:nvPr/>
          </p:nvSpPr>
          <p:spPr>
            <a:xfrm>
              <a:off x="4590347" y="1490179"/>
              <a:ext cx="1314037" cy="558745"/>
            </a:xfrm>
            <a:custGeom>
              <a:avLst/>
              <a:gdLst/>
              <a:ahLst/>
              <a:cxnLst/>
              <a:rect l="l" t="t" r="r" b="b"/>
              <a:pathLst>
                <a:path w="1314037" h="558745" extrusionOk="0">
                  <a:moveTo>
                    <a:pt x="0" y="154469"/>
                  </a:moveTo>
                  <a:cubicBezTo>
                    <a:pt x="107637" y="99520"/>
                    <a:pt x="220996" y="55801"/>
                    <a:pt x="337674" y="24160"/>
                  </a:cubicBezTo>
                  <a:cubicBezTo>
                    <a:pt x="386478" y="10953"/>
                    <a:pt x="436412" y="-277"/>
                    <a:pt x="486981" y="5"/>
                  </a:cubicBezTo>
                  <a:cubicBezTo>
                    <a:pt x="561000" y="429"/>
                    <a:pt x="632476" y="25290"/>
                    <a:pt x="702256" y="49869"/>
                  </a:cubicBezTo>
                  <a:cubicBezTo>
                    <a:pt x="726764" y="58485"/>
                    <a:pt x="751908" y="67526"/>
                    <a:pt x="771119" y="84900"/>
                  </a:cubicBezTo>
                  <a:cubicBezTo>
                    <a:pt x="794355" y="105948"/>
                    <a:pt x="806151" y="137024"/>
                    <a:pt x="811871" y="167888"/>
                  </a:cubicBezTo>
                  <a:cubicBezTo>
                    <a:pt x="820488" y="214786"/>
                    <a:pt x="811024" y="272701"/>
                    <a:pt x="768082" y="293324"/>
                  </a:cubicBezTo>
                  <a:cubicBezTo>
                    <a:pt x="714828" y="318821"/>
                    <a:pt x="649992" y="256809"/>
                    <a:pt x="659879" y="198612"/>
                  </a:cubicBezTo>
                  <a:cubicBezTo>
                    <a:pt x="669767" y="140414"/>
                    <a:pt x="731497" y="101992"/>
                    <a:pt x="790542" y="100721"/>
                  </a:cubicBezTo>
                  <a:cubicBezTo>
                    <a:pt x="849587" y="99450"/>
                    <a:pt x="905312" y="126853"/>
                    <a:pt x="955458" y="157930"/>
                  </a:cubicBezTo>
                  <a:cubicBezTo>
                    <a:pt x="1110134" y="253702"/>
                    <a:pt x="1239243" y="392910"/>
                    <a:pt x="1314038" y="558745"/>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1" name="Google Shape;701;p29"/>
            <p:cNvSpPr/>
            <p:nvPr/>
          </p:nvSpPr>
          <p:spPr>
            <a:xfrm>
              <a:off x="4590347" y="1552973"/>
              <a:ext cx="115830" cy="139490"/>
            </a:xfrm>
            <a:custGeom>
              <a:avLst/>
              <a:gdLst/>
              <a:ahLst/>
              <a:cxnLst/>
              <a:rect l="l" t="t" r="r" b="b"/>
              <a:pathLst>
                <a:path w="115830" h="139490" extrusionOk="0">
                  <a:moveTo>
                    <a:pt x="115830" y="139491"/>
                  </a:moveTo>
                  <a:lnTo>
                    <a:pt x="0" y="91605"/>
                  </a:lnTo>
                  <a:lnTo>
                    <a:pt x="65331"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5"/>
        <p:cNvGrpSpPr/>
        <p:nvPr/>
      </p:nvGrpSpPr>
      <p:grpSpPr>
        <a:xfrm>
          <a:off x="0" y="0"/>
          <a:ext cx="0" cy="0"/>
          <a:chOff x="0" y="0"/>
          <a:chExt cx="0" cy="0"/>
        </a:xfrm>
      </p:grpSpPr>
      <p:sp>
        <p:nvSpPr>
          <p:cNvPr id="706" name="Google Shape;706;p30"/>
          <p:cNvSpPr txBox="1">
            <a:spLocks noGrp="1"/>
          </p:cNvSpPr>
          <p:nvPr>
            <p:ph type="title"/>
          </p:nvPr>
        </p:nvSpPr>
        <p:spPr>
          <a:xfrm>
            <a:off x="2805063" y="1530700"/>
            <a:ext cx="7389300" cy="20661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COLLEGIATE EXPECTATIONS</a:t>
            </a:r>
            <a:endParaRPr>
              <a:highlight>
                <a:schemeClr val="accent2"/>
              </a:highlight>
            </a:endParaRPr>
          </a:p>
          <a:p>
            <a:pPr marL="0" lvl="0" indent="0" algn="l" rtl="0">
              <a:spcBef>
                <a:spcPts val="0"/>
              </a:spcBef>
              <a:spcAft>
                <a:spcPts val="0"/>
              </a:spcAft>
              <a:buNone/>
            </a:pPr>
            <a:r>
              <a:rPr lang="en">
                <a:highlight>
                  <a:schemeClr val="accent2"/>
                </a:highlight>
              </a:rPr>
              <a:t>YEAR AT A GLANCE</a:t>
            </a:r>
            <a:endParaRPr>
              <a:highlight>
                <a:schemeClr val="accent2"/>
              </a:highlight>
            </a:endParaRPr>
          </a:p>
        </p:txBody>
      </p:sp>
      <p:sp>
        <p:nvSpPr>
          <p:cNvPr id="707" name="Google Shape;707;p30"/>
          <p:cNvSpPr/>
          <p:nvPr/>
        </p:nvSpPr>
        <p:spPr>
          <a:xfrm>
            <a:off x="1741288" y="2653441"/>
            <a:ext cx="767416" cy="1110134"/>
          </a:xfrm>
          <a:custGeom>
            <a:avLst/>
            <a:gdLst/>
            <a:ahLst/>
            <a:cxnLst/>
            <a:rect l="l" t="t" r="r" b="b"/>
            <a:pathLst>
              <a:path w="767416" h="1110134" extrusionOk="0">
                <a:moveTo>
                  <a:pt x="9081" y="8758"/>
                </a:moveTo>
                <a:cubicBezTo>
                  <a:pt x="-6386" y="322206"/>
                  <a:pt x="2372" y="709461"/>
                  <a:pt x="3361" y="735593"/>
                </a:cubicBezTo>
                <a:cubicBezTo>
                  <a:pt x="6892" y="832566"/>
                  <a:pt x="-7304" y="920921"/>
                  <a:pt x="154222" y="910327"/>
                </a:cubicBezTo>
                <a:cubicBezTo>
                  <a:pt x="154222" y="910327"/>
                  <a:pt x="357773" y="912164"/>
                  <a:pt x="430308" y="907432"/>
                </a:cubicBezTo>
                <a:cubicBezTo>
                  <a:pt x="436947" y="991691"/>
                  <a:pt x="438925" y="1110135"/>
                  <a:pt x="438925" y="1110135"/>
                </a:cubicBezTo>
                <a:cubicBezTo>
                  <a:pt x="529187" y="998330"/>
                  <a:pt x="653493" y="906654"/>
                  <a:pt x="767416" y="817169"/>
                </a:cubicBezTo>
                <a:cubicBezTo>
                  <a:pt x="644170" y="734251"/>
                  <a:pt x="535332" y="665247"/>
                  <a:pt x="447259" y="545674"/>
                </a:cubicBezTo>
                <a:cubicBezTo>
                  <a:pt x="443586" y="624495"/>
                  <a:pt x="436170" y="725635"/>
                  <a:pt x="436170" y="725635"/>
                </a:cubicBezTo>
                <a:cubicBezTo>
                  <a:pt x="370698" y="728318"/>
                  <a:pt x="274502" y="725070"/>
                  <a:pt x="274502" y="725070"/>
                </a:cubicBezTo>
                <a:lnTo>
                  <a:pt x="270406" y="0"/>
                </a:lnTo>
                <a:cubicBezTo>
                  <a:pt x="174210" y="15538"/>
                  <a:pt x="107466" y="8758"/>
                  <a:pt x="9152" y="8758"/>
                </a:cubicBezTo>
                <a:close/>
              </a:path>
            </a:pathLst>
          </a:custGeom>
          <a:solidFill>
            <a:schemeClr val="accent2"/>
          </a:solid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3" name="Google Shape;713;p31"/>
          <p:cNvSpPr txBox="1">
            <a:spLocks noGrp="1"/>
          </p:cNvSpPr>
          <p:nvPr>
            <p:ph type="subTitle" idx="1"/>
          </p:nvPr>
        </p:nvSpPr>
        <p:spPr>
          <a:xfrm>
            <a:off x="2199000" y="2426825"/>
            <a:ext cx="7794000" cy="543300"/>
          </a:xfrm>
          <a:prstGeom prst="rect">
            <a:avLst/>
          </a:prstGeom>
          <a:solidFill>
            <a:schemeClr val="accent2"/>
          </a:solidFill>
        </p:spPr>
        <p:txBody>
          <a:bodyPr spcFirstLastPara="1" wrap="square" lIns="121900" tIns="121900" rIns="121900" bIns="121900" anchor="ctr" anchorCtr="0">
            <a:noAutofit/>
          </a:bodyPr>
          <a:lstStyle/>
          <a:p>
            <a:pPr marL="0" lvl="0" indent="0" algn="ctr" rtl="0">
              <a:lnSpc>
                <a:spcPct val="100000"/>
              </a:lnSpc>
              <a:spcBef>
                <a:spcPts val="0"/>
              </a:spcBef>
              <a:spcAft>
                <a:spcPts val="0"/>
              </a:spcAft>
              <a:buNone/>
            </a:pPr>
            <a:r>
              <a:rPr lang="en">
                <a:solidFill>
                  <a:schemeClr val="dk1"/>
                </a:solidFill>
              </a:rPr>
              <a:t>THERE WILL BE MANY DUE DATES AHEAD</a:t>
            </a:r>
            <a:endParaRPr>
              <a:solidFill>
                <a:schemeClr val="dk1"/>
              </a:solidFill>
            </a:endParaRPr>
          </a:p>
        </p:txBody>
      </p:sp>
      <p:sp>
        <p:nvSpPr>
          <p:cNvPr id="712" name="Google Shape;712;p31"/>
          <p:cNvSpPr txBox="1">
            <a:spLocks noGrp="1"/>
          </p:cNvSpPr>
          <p:nvPr>
            <p:ph type="title"/>
          </p:nvPr>
        </p:nvSpPr>
        <p:spPr>
          <a:xfrm>
            <a:off x="2199000" y="1453225"/>
            <a:ext cx="77940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DID YOU KNOW?</a:t>
            </a:r>
            <a:endParaRPr/>
          </a:p>
        </p:txBody>
      </p:sp>
      <p:sp>
        <p:nvSpPr>
          <p:cNvPr id="714" name="Google Shape;714;p31"/>
          <p:cNvSpPr txBox="1">
            <a:spLocks noGrp="1"/>
          </p:cNvSpPr>
          <p:nvPr>
            <p:ph type="body" idx="2"/>
          </p:nvPr>
        </p:nvSpPr>
        <p:spPr>
          <a:xfrm>
            <a:off x="2199000" y="3239400"/>
            <a:ext cx="7794000" cy="21744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solidFill>
                  <a:schemeClr val="dk1"/>
                </a:solidFill>
              </a:rPr>
              <a:t>Did you know that Collin College and LISD have different calendars?</a:t>
            </a:r>
            <a:endParaRPr>
              <a:solidFill>
                <a:schemeClr val="dk1"/>
              </a:solidFill>
            </a:endParaRPr>
          </a:p>
          <a:p>
            <a:pPr marL="0" lvl="0" indent="0" algn="ctr" rtl="0">
              <a:spcBef>
                <a:spcPts val="2100"/>
              </a:spcBef>
              <a:spcAft>
                <a:spcPts val="2100"/>
              </a:spcAft>
              <a:buNone/>
            </a:pPr>
            <a:r>
              <a:rPr lang="en">
                <a:solidFill>
                  <a:schemeClr val="dk1"/>
                </a:solidFill>
              </a:rPr>
              <a:t>It is important to make sure you have both saved to your device each year. Utilize a planner! </a:t>
            </a:r>
            <a:endParaRPr>
              <a:solidFill>
                <a:schemeClr val="dk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32"/>
          <p:cNvSpPr txBox="1">
            <a:spLocks noGrp="1"/>
          </p:cNvSpPr>
          <p:nvPr>
            <p:ph type="title"/>
          </p:nvPr>
        </p:nvSpPr>
        <p:spPr>
          <a:xfrm>
            <a:off x="2199000" y="828100"/>
            <a:ext cx="7794000" cy="10014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CALENDARS</a:t>
            </a:r>
            <a:endParaRPr/>
          </a:p>
          <a:p>
            <a:pPr marL="0" lvl="0" indent="0" algn="ctr" rtl="0">
              <a:spcBef>
                <a:spcPts val="0"/>
              </a:spcBef>
              <a:spcAft>
                <a:spcPts val="0"/>
              </a:spcAft>
              <a:buNone/>
            </a:pPr>
            <a:r>
              <a:rPr lang="en" sz="2000" i="1"/>
              <a:t>Click calendar for link</a:t>
            </a:r>
            <a:endParaRPr sz="2000" i="1"/>
          </a:p>
          <a:p>
            <a:pPr marL="0" lvl="0" indent="0" algn="ctr" rtl="0">
              <a:spcBef>
                <a:spcPts val="0"/>
              </a:spcBef>
              <a:spcAft>
                <a:spcPts val="0"/>
              </a:spcAft>
              <a:buNone/>
            </a:pPr>
            <a:r>
              <a:rPr lang="en"/>
              <a:t> </a:t>
            </a:r>
            <a:endParaRPr/>
          </a:p>
        </p:txBody>
      </p:sp>
      <p:pic>
        <p:nvPicPr>
          <p:cNvPr id="720" name="Google Shape;720;p32">
            <a:hlinkClick r:id="rId3"/>
          </p:cNvPr>
          <p:cNvPicPr preferRelativeResize="0"/>
          <p:nvPr/>
        </p:nvPicPr>
        <p:blipFill>
          <a:blip r:embed="rId4">
            <a:alphaModFix/>
          </a:blip>
          <a:stretch>
            <a:fillRect/>
          </a:stretch>
        </p:blipFill>
        <p:spPr>
          <a:xfrm>
            <a:off x="2300875" y="1829350"/>
            <a:ext cx="3605161" cy="4591674"/>
          </a:xfrm>
          <a:prstGeom prst="rect">
            <a:avLst/>
          </a:prstGeom>
          <a:noFill/>
          <a:ln>
            <a:noFill/>
          </a:ln>
        </p:spPr>
      </p:pic>
      <p:pic>
        <p:nvPicPr>
          <p:cNvPr id="721" name="Google Shape;721;p32">
            <a:hlinkClick r:id="rId5"/>
          </p:cNvPr>
          <p:cNvPicPr preferRelativeResize="0"/>
          <p:nvPr/>
        </p:nvPicPr>
        <p:blipFill>
          <a:blip r:embed="rId6">
            <a:alphaModFix/>
          </a:blip>
          <a:stretch>
            <a:fillRect/>
          </a:stretch>
        </p:blipFill>
        <p:spPr>
          <a:xfrm>
            <a:off x="6271861" y="1829350"/>
            <a:ext cx="4270752" cy="4591676"/>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TM02900688[[fn=Facet]]</Template>
  <TotalTime>3291</TotalTime>
  <Words>2264</Words>
  <Application>Microsoft Office PowerPoint</Application>
  <PresentationFormat>Widescreen</PresentationFormat>
  <Paragraphs>267</Paragraphs>
  <Slides>37</Slides>
  <Notes>37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Calibri</vt:lpstr>
      <vt:lpstr>Aldrich</vt:lpstr>
      <vt:lpstr>Arial</vt:lpstr>
      <vt:lpstr>Wingdings 3</vt:lpstr>
      <vt:lpstr>Roboto Medium</vt:lpstr>
      <vt:lpstr>Trebuchet MS</vt:lpstr>
      <vt:lpstr>Caveat</vt:lpstr>
      <vt:lpstr>Abril Fatface</vt:lpstr>
      <vt:lpstr>Roboto</vt:lpstr>
      <vt:lpstr>Facet</vt:lpstr>
      <vt:lpstr>Hebron High School Dual Credit Parent Orientation </vt:lpstr>
      <vt:lpstr>HELLO! I’m…</vt:lpstr>
      <vt:lpstr>Students and Parents: I would LOVE to meet with you!  </vt:lpstr>
      <vt:lpstr>Role Clarification: Dr. Robinson versus HHS Counseling Team</vt:lpstr>
      <vt:lpstr>Collin College</vt:lpstr>
      <vt:lpstr>Talking Points Today</vt:lpstr>
      <vt:lpstr>COLLEGIATE EXPECTATIONS YEAR AT A GLANCE</vt:lpstr>
      <vt:lpstr>DID YOU KNOW?</vt:lpstr>
      <vt:lpstr>CALENDARS Click calendar for link  </vt:lpstr>
      <vt:lpstr>Important Dates</vt:lpstr>
      <vt:lpstr>An hour of planning can save you hours of doing</vt:lpstr>
      <vt:lpstr>Friday’s (and/or Cancelled DC Course Periods) </vt:lpstr>
      <vt:lpstr>Collin Tutors on Campus</vt:lpstr>
      <vt:lpstr>Academic Responsibilities</vt:lpstr>
      <vt:lpstr>Academic Standing: What does this mean?</vt:lpstr>
      <vt:lpstr>Academic Standing Continued…</vt:lpstr>
      <vt:lpstr>Transcripts/Grades</vt:lpstr>
      <vt:lpstr>Transcripts/Grades</vt:lpstr>
      <vt:lpstr>GPA/Rank</vt:lpstr>
      <vt:lpstr>GPA/Rank</vt:lpstr>
      <vt:lpstr>Textbooks</vt:lpstr>
      <vt:lpstr>Academic  Need to Know</vt:lpstr>
      <vt:lpstr>Academic Need to Know: FERPA</vt:lpstr>
      <vt:lpstr>FERPA: The Form</vt:lpstr>
      <vt:lpstr>Canvas Courses</vt:lpstr>
      <vt:lpstr>Emails/Communication </vt:lpstr>
      <vt:lpstr>SETTING UP YOUR EMAIL</vt:lpstr>
      <vt:lpstr>ACT and SAT Test Dates and Study Resources</vt:lpstr>
      <vt:lpstr>Texas Common Core Numbering System  </vt:lpstr>
      <vt:lpstr>Q&amp;A Submissions</vt:lpstr>
      <vt:lpstr>Are students required to go to Collin College for anything? </vt:lpstr>
      <vt:lpstr>If a student retakes a class does the new grade replace the old? </vt:lpstr>
      <vt:lpstr>Can my student drop if they aren’t doing well? </vt:lpstr>
      <vt:lpstr>How can a student see their Collin College course history? </vt:lpstr>
      <vt:lpstr>Final “Take Aways” for Dual Credit Parents</vt:lpstr>
      <vt:lpstr>Additional Resources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Collegiate Academy Parent Orientation</dc:title>
  <dc:creator>Jessica Robinson</dc:creator>
  <cp:lastModifiedBy>Jessica Robinson</cp:lastModifiedBy>
  <cp:revision>21</cp:revision>
  <dcterms:modified xsi:type="dcterms:W3CDTF">2022-08-18T00:05:29Z</dcterms:modified>
</cp:coreProperties>
</file>